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61263" cy="10693400"/>
  <p:notesSz cx="6858000" cy="9144000"/>
  <p:defaultTextStyle>
    <a:defPPr>
      <a:defRPr lang="zh-TW"/>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C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p:cViewPr>
        <p:scale>
          <a:sx n="75" d="100"/>
          <a:sy n="75" d="100"/>
        </p:scale>
        <p:origin x="1340" y="64"/>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pic>
        <p:nvPicPr>
          <p:cNvPr id="8" name="Picture 14" descr="E:\Shao_Lee\++\Thermal\7.OTHERS\product sheet\未命名-1-01.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3" y="18108"/>
            <a:ext cx="7560000" cy="1069308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20210" y="-63308"/>
            <a:ext cx="7596000" cy="119356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5"/>
          <p:cNvPicPr>
            <a:picLocks noChangeAspect="1" noChangeArrowheads="1"/>
          </p:cNvPicPr>
          <p:nvPr userDrawn="1"/>
        </p:nvPicPr>
        <p:blipFill>
          <a:blip r:embed="rId4">
            <a:extLst>
              <a:ext uri="{28A0092B-C50C-407E-A947-70E740481C1C}">
                <a14:useLocalDpi xmlns:a14="http://schemas.microsoft.com/office/drawing/2010/main" val="0"/>
              </a:ext>
            </a:extLst>
          </a:blip>
          <a:stretch>
            <a:fillRect/>
          </a:stretch>
        </p:blipFill>
        <p:spPr bwMode="auto">
          <a:xfrm>
            <a:off x="-25161" y="9051006"/>
            <a:ext cx="434275" cy="16637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4385000" y="4270691"/>
            <a:ext cx="3175000" cy="550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10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pic>
        <p:nvPicPr>
          <p:cNvPr id="3076" name="Picture 4" descr="E:\Shao_Lee\++\Thermal\7.OTHERS\product sheet\未命名-1-02.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93" y="-6351"/>
            <a:ext cx="7566025" cy="1069975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Shao_Lee\++\Thermal\7.OTHERS\product sheet\未命名-1-06.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7525" y="450156"/>
            <a:ext cx="6584950" cy="159702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E:\Shao_Lee\++\Thermal\7.OTHERS\product sheet\未命名-1-09.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263" y="10382498"/>
            <a:ext cx="7560000" cy="310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90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1040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378065" y="428232"/>
            <a:ext cx="6805137" cy="1782233"/>
          </a:xfrm>
          <a:prstGeom prst="rect">
            <a:avLst/>
          </a:prstGeom>
        </p:spPr>
        <p:txBody>
          <a:bodyPr vert="horz" lIns="99569" tIns="49785" rIns="99569" bIns="49785"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378065" y="2495128"/>
            <a:ext cx="6805137" cy="7057150"/>
          </a:xfrm>
          <a:prstGeom prst="rect">
            <a:avLst/>
          </a:prstGeom>
        </p:spPr>
        <p:txBody>
          <a:bodyPr vert="horz" lIns="99569" tIns="49785" rIns="99569" bIns="49785"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378065"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F8B9EDC7-1D5A-430F-A79D-3D2B2607780C}" type="datetimeFigureOut">
              <a:rPr lang="zh-TW" altLang="en-US" smtClean="0"/>
              <a:t>2022/11/28</a:t>
            </a:fld>
            <a:endParaRPr lang="zh-TW" altLang="en-US"/>
          </a:p>
        </p:txBody>
      </p:sp>
      <p:sp>
        <p:nvSpPr>
          <p:cNvPr id="5" name="頁尾版面配置區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5418907"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26023348-3F9E-4C41-B368-8DACFDEFA257}" type="slidenum">
              <a:rPr lang="zh-TW" altLang="en-US" smtClean="0"/>
              <a:t>‹#›</a:t>
            </a:fld>
            <a:endParaRPr lang="zh-TW" altLang="en-US"/>
          </a:p>
        </p:txBody>
      </p:sp>
    </p:spTree>
    <p:extLst>
      <p:ext uri="{BB962C8B-B14F-4D97-AF65-F5344CB8AC3E}">
        <p14:creationId xmlns:p14="http://schemas.microsoft.com/office/powerpoint/2010/main" val="4005170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zh-TW"/>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3"/>
          <p:cNvSpPr txBox="1">
            <a:spLocks noChangeArrowheads="1"/>
          </p:cNvSpPr>
          <p:nvPr/>
        </p:nvSpPr>
        <p:spPr>
          <a:xfrm>
            <a:off x="3791114" y="1468121"/>
            <a:ext cx="3458255" cy="1811612"/>
          </a:xfrm>
          <a:prstGeom prst="rect">
            <a:avLst/>
          </a:prstGeom>
        </p:spPr>
        <p:txBody>
          <a:bodyPr>
            <a:noAutofit/>
          </a:bodyPr>
          <a:lstStyle>
            <a:lvl1pPr marL="373384" indent="-373384" algn="l" defTabSz="995690"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marL="0" indent="0" fontAlgn="base">
              <a:buNone/>
            </a:pPr>
            <a:endParaRPr lang="en-US" altLang="en-US" sz="1200" dirty="0">
              <a:latin typeface="微軟正黑體" panose="020B0604030504040204" pitchFamily="34" charset="-120"/>
              <a:ea typeface="微軟正黑體" panose="020B0604030504040204" pitchFamily="34" charset="-120"/>
              <a:cs typeface="Teko" panose="02000000000000000000" pitchFamily="2" charset="0"/>
            </a:endParaRPr>
          </a:p>
          <a:p>
            <a:pPr marL="0" indent="0" fontAlgn="base">
              <a:buNone/>
            </a:pPr>
            <a:r>
              <a:rPr lang="zh-CN" altLang="en-US" sz="1000" dirty="0">
                <a:latin typeface="微軟正黑體" panose="020B0604030504040204" pitchFamily="34" charset="-120"/>
                <a:ea typeface="微軟正黑體" panose="020B0604030504040204" pitchFamily="34" charset="-120"/>
              </a:rPr>
              <a:t>酷冷至尊最新推出的暴雪</a:t>
            </a:r>
            <a:r>
              <a:rPr lang="en-US" altLang="zh-CN" sz="1000" dirty="0" smtClean="0">
                <a:latin typeface="微軟正黑體" panose="020B0604030504040204" pitchFamily="34" charset="-120"/>
                <a:ea typeface="微軟正黑體" panose="020B0604030504040204" pitchFamily="34" charset="-120"/>
              </a:rPr>
              <a:t>T620S</a:t>
            </a:r>
            <a:r>
              <a:rPr lang="zh-CN" altLang="en-US" sz="1000" dirty="0" smtClean="0">
                <a:latin typeface="微軟正黑體" panose="020B0604030504040204" pitchFamily="34" charset="-120"/>
                <a:ea typeface="微軟正黑體" panose="020B0604030504040204" pitchFamily="34" charset="-120"/>
              </a:rPr>
              <a:t>是</a:t>
            </a:r>
            <a:r>
              <a:rPr lang="zh-CN" altLang="en-US" sz="1000" dirty="0">
                <a:latin typeface="微軟正黑體" panose="020B0604030504040204" pitchFamily="34" charset="-120"/>
                <a:ea typeface="微軟正黑體" panose="020B0604030504040204" pitchFamily="34" charset="-120"/>
              </a:rPr>
              <a:t>一款双塔式散热器</a:t>
            </a:r>
            <a:r>
              <a:rPr lang="en-US" altLang="zh-CN" sz="1000" dirty="0" smtClean="0">
                <a:latin typeface="微軟正黑體" panose="020B0604030504040204" pitchFamily="34" charset="-120"/>
                <a:ea typeface="微軟正黑體" panose="020B0604030504040204" pitchFamily="34" charset="-120"/>
              </a:rPr>
              <a:t>,</a:t>
            </a:r>
            <a:r>
              <a:rPr lang="zh-CN" altLang="en-US" sz="1000" dirty="0" smtClean="0">
                <a:latin typeface="微軟正黑體" panose="020B0604030504040204" pitchFamily="34" charset="-120"/>
                <a:ea typeface="微軟正黑體" panose="020B0604030504040204" pitchFamily="34" charset="-120"/>
              </a:rPr>
              <a:t>能</a:t>
            </a:r>
            <a:r>
              <a:rPr lang="zh-CN" altLang="en-US" sz="1000" dirty="0">
                <a:latin typeface="微軟正黑體" panose="020B0604030504040204" pitchFamily="34" charset="-120"/>
                <a:ea typeface="微軟正黑體" panose="020B0604030504040204" pitchFamily="34" charset="-120"/>
              </a:rPr>
              <a:t>提供</a:t>
            </a:r>
            <a:r>
              <a:rPr lang="en-US" altLang="zh-CN" sz="1000" dirty="0">
                <a:latin typeface="微軟正黑體" panose="020B0604030504040204" pitchFamily="34" charset="-120"/>
                <a:ea typeface="微軟正黑體" panose="020B0604030504040204" pitchFamily="34" charset="-120"/>
              </a:rPr>
              <a:t>2</a:t>
            </a:r>
            <a:r>
              <a:rPr lang="zh-CN" altLang="en-US" sz="1000" dirty="0">
                <a:latin typeface="微軟正黑體" panose="020B0604030504040204" pitchFamily="34" charset="-120"/>
                <a:ea typeface="微軟正黑體" panose="020B0604030504040204" pitchFamily="34" charset="-120"/>
              </a:rPr>
              <a:t>倍的散热面积</a:t>
            </a:r>
            <a:r>
              <a:rPr lang="en-US" altLang="zh-CN" sz="1000" dirty="0">
                <a:latin typeface="微軟正黑體" panose="020B0604030504040204" pitchFamily="34" charset="-120"/>
                <a:ea typeface="微軟正黑體" panose="020B0604030504040204" pitchFamily="34" charset="-120"/>
              </a:rPr>
              <a:t>, </a:t>
            </a:r>
            <a:r>
              <a:rPr lang="zh-CN" altLang="en-US" sz="1000" dirty="0">
                <a:latin typeface="微軟正黑體" panose="020B0604030504040204" pitchFamily="34" charset="-120"/>
                <a:ea typeface="微軟正黑體" panose="020B0604030504040204" pitchFamily="34" charset="-120"/>
              </a:rPr>
              <a:t>提升散热效率</a:t>
            </a:r>
            <a:r>
              <a:rPr lang="en-US" altLang="zh-CN" sz="1000" dirty="0">
                <a:latin typeface="微軟正黑體" panose="020B0604030504040204" pitchFamily="34" charset="-120"/>
                <a:ea typeface="微軟正黑體" panose="020B0604030504040204" pitchFamily="34" charset="-120"/>
              </a:rPr>
              <a:t>, </a:t>
            </a:r>
            <a:r>
              <a:rPr lang="zh-CN" altLang="en-US" sz="1000" dirty="0">
                <a:latin typeface="微軟正黑體" panose="020B0604030504040204" pitchFamily="34" charset="-120"/>
                <a:ea typeface="微軟正黑體" panose="020B0604030504040204" pitchFamily="34" charset="-120"/>
              </a:rPr>
              <a:t>快速带走热量</a:t>
            </a:r>
            <a:r>
              <a:rPr lang="en-US" altLang="zh-CN" sz="1000" dirty="0">
                <a:latin typeface="微軟正黑體" panose="020B0604030504040204" pitchFamily="34" charset="-120"/>
                <a:ea typeface="微軟正黑體" panose="020B0604030504040204" pitchFamily="34" charset="-120"/>
              </a:rPr>
              <a:t>.</a:t>
            </a:r>
            <a:r>
              <a:rPr lang="zh-CN" altLang="en-US" sz="1000" dirty="0">
                <a:latin typeface="微軟正黑體" panose="020B0604030504040204" pitchFamily="34" charset="-120"/>
                <a:ea typeface="微軟正黑體" panose="020B0604030504040204" pitchFamily="34" charset="-120"/>
              </a:rPr>
              <a:t>它</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配备了全新</a:t>
            </a:r>
            <a:r>
              <a:rPr lang="en-US" altLang="zh-CN" sz="1000" dirty="0">
                <a:latin typeface="微軟正黑體" panose="020B0604030504040204" pitchFamily="34" charset="-120"/>
                <a:ea typeface="微軟正黑體" panose="020B0604030504040204" pitchFamily="34" charset="-120"/>
                <a:cs typeface="Teko" panose="02000000000000000000" pitchFamily="2" charset="0"/>
              </a:rPr>
              <a:t>120 ARGB</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风</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扇</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不</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仅可以实现内外控</a:t>
            </a:r>
            <a:r>
              <a:rPr lang="en-US" altLang="zh-CN" sz="1000" dirty="0">
                <a:latin typeface="微軟正黑體" panose="020B0604030504040204" pitchFamily="34" charset="-120"/>
                <a:ea typeface="微軟正黑體" panose="020B0604030504040204" pitchFamily="34" charset="-120"/>
                <a:cs typeface="Teko" panose="02000000000000000000" pitchFamily="2" charset="0"/>
              </a:rPr>
              <a:t>ARGB</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灯</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效</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而且</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卡扣式风扇框的设计使得安装与拆卸更为</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便捷</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同时</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smtClean="0">
                <a:latin typeface="微軟正黑體" panose="020B0604030504040204" pitchFamily="34" charset="-120"/>
                <a:ea typeface="微軟正黑體" panose="020B0604030504040204" pitchFamily="34" charset="-120"/>
              </a:rPr>
              <a:t>与</a:t>
            </a:r>
            <a:r>
              <a:rPr lang="zh-CN" altLang="en-US" sz="1000" dirty="0">
                <a:latin typeface="微軟正黑體" panose="020B0604030504040204" pitchFamily="34" charset="-120"/>
                <a:ea typeface="微軟正黑體" panose="020B0604030504040204" pitchFamily="34" charset="-120"/>
              </a:rPr>
              <a:t>双塔式散热器配置相结合</a:t>
            </a:r>
            <a:r>
              <a:rPr lang="en-US" altLang="zh-CN" sz="1000" dirty="0" smtClean="0">
                <a:latin typeface="微軟正黑體" panose="020B0604030504040204" pitchFamily="34" charset="-120"/>
                <a:ea typeface="微軟正黑體" panose="020B0604030504040204" pitchFamily="34" charset="-120"/>
              </a:rPr>
              <a:t>,</a:t>
            </a:r>
            <a:r>
              <a:rPr lang="zh-CN" altLang="en-US" sz="1000" dirty="0" smtClean="0">
                <a:latin typeface="微軟正黑體" panose="020B0604030504040204" pitchFamily="34" charset="-120"/>
                <a:ea typeface="微軟正黑體" panose="020B0604030504040204" pitchFamily="34" charset="-120"/>
              </a:rPr>
              <a:t> 散</a:t>
            </a:r>
            <a:r>
              <a:rPr lang="zh-CN" altLang="en-US" sz="1000" dirty="0">
                <a:latin typeface="微軟正黑體" panose="020B0604030504040204" pitchFamily="34" charset="-120"/>
                <a:ea typeface="微軟正黑體" panose="020B0604030504040204" pitchFamily="34" charset="-120"/>
              </a:rPr>
              <a:t>热</a:t>
            </a:r>
            <a:r>
              <a:rPr lang="zh-CN" altLang="en-US" sz="1000" dirty="0" smtClean="0">
                <a:latin typeface="微軟正黑體" panose="020B0604030504040204" pitchFamily="34" charset="-120"/>
                <a:ea typeface="微軟正黑體" panose="020B0604030504040204" pitchFamily="34" charset="-120"/>
              </a:rPr>
              <a:t>效能</a:t>
            </a:r>
            <a:r>
              <a:rPr lang="zh-CN" altLang="en-US" sz="1000" dirty="0">
                <a:latin typeface="微軟正黑體" panose="020B0604030504040204" pitchFamily="34" charset="-120"/>
                <a:ea typeface="微軟正黑體" panose="020B0604030504040204" pitchFamily="34" charset="-120"/>
              </a:rPr>
              <a:t>进一</a:t>
            </a:r>
            <a:r>
              <a:rPr lang="zh-CN" altLang="en-US" sz="1000" dirty="0" smtClean="0">
                <a:latin typeface="微軟正黑體" panose="020B0604030504040204" pitchFamily="34" charset="-120"/>
                <a:ea typeface="微軟正黑體" panose="020B0604030504040204" pitchFamily="34" charset="-120"/>
              </a:rPr>
              <a:t>步提升</a:t>
            </a:r>
            <a:r>
              <a:rPr lang="en-US" altLang="zh-CN" sz="1000" dirty="0" smtClean="0">
                <a:latin typeface="微軟正黑體" panose="020B0604030504040204" pitchFamily="34" charset="-120"/>
                <a:ea typeface="微軟正黑體" panose="020B0604030504040204" pitchFamily="34" charset="-120"/>
              </a:rPr>
              <a:t>,</a:t>
            </a:r>
            <a:r>
              <a:rPr lang="zh-CN" altLang="en-US" sz="1000" dirty="0">
                <a:latin typeface="微軟正黑體" panose="020B0604030504040204" pitchFamily="34" charset="-120"/>
                <a:ea typeface="微軟正黑體" panose="020B0604030504040204" pitchFamily="34" charset="-120"/>
              </a:rPr>
              <a:t> 镀镍铜底座与六根热管使用了目前先进的回流焊工</a:t>
            </a:r>
            <a:r>
              <a:rPr lang="zh-CN" altLang="en-US" sz="1000" dirty="0" smtClean="0">
                <a:latin typeface="微軟正黑體" panose="020B0604030504040204" pitchFamily="34" charset="-120"/>
                <a:ea typeface="微軟正黑體" panose="020B0604030504040204" pitchFamily="34" charset="-120"/>
              </a:rPr>
              <a:t>艺</a:t>
            </a:r>
            <a:r>
              <a:rPr lang="en-US" altLang="zh-CN" sz="1000" dirty="0" smtClean="0">
                <a:latin typeface="微軟正黑體" panose="020B0604030504040204" pitchFamily="34" charset="-120"/>
                <a:ea typeface="微軟正黑體" panose="020B0604030504040204" pitchFamily="34" charset="-120"/>
              </a:rPr>
              <a:t>, </a:t>
            </a:r>
            <a:r>
              <a:rPr lang="zh-CN" altLang="en-US" sz="1000" dirty="0" smtClean="0">
                <a:latin typeface="微軟正黑體" panose="020B0604030504040204" pitchFamily="34" charset="-120"/>
                <a:ea typeface="微軟正黑體" panose="020B0604030504040204" pitchFamily="34" charset="-120"/>
              </a:rPr>
              <a:t>与</a:t>
            </a:r>
            <a:r>
              <a:rPr lang="zh-CN" altLang="en-US" sz="1000" dirty="0">
                <a:latin typeface="微軟正黑體" panose="020B0604030504040204" pitchFamily="34" charset="-120"/>
                <a:ea typeface="微軟正黑體" panose="020B0604030504040204" pitchFamily="34" charset="-120"/>
              </a:rPr>
              <a:t>穿</a:t>
            </a:r>
            <a:r>
              <a:rPr lang="en-US" altLang="zh-CN" sz="1000" dirty="0">
                <a:latin typeface="微軟正黑體" panose="020B0604030504040204" pitchFamily="34" charset="-120"/>
                <a:ea typeface="微軟正黑體" panose="020B0604030504040204" pitchFamily="34" charset="-120"/>
              </a:rPr>
              <a:t>fin</a:t>
            </a:r>
            <a:r>
              <a:rPr lang="zh-CN" altLang="en-US" sz="1000" dirty="0">
                <a:latin typeface="微軟正黑體" panose="020B0604030504040204" pitchFamily="34" charset="-120"/>
                <a:ea typeface="微軟正黑體" panose="020B0604030504040204" pitchFamily="34" charset="-120"/>
              </a:rPr>
              <a:t>技术的结合设计能够有效抗腐</a:t>
            </a:r>
            <a:r>
              <a:rPr lang="zh-CN" altLang="en-US" sz="1000" dirty="0" smtClean="0">
                <a:latin typeface="微軟正黑體" panose="020B0604030504040204" pitchFamily="34" charset="-120"/>
                <a:ea typeface="微軟正黑體" panose="020B0604030504040204" pitchFamily="34" charset="-120"/>
              </a:rPr>
              <a:t>蚀</a:t>
            </a:r>
            <a:r>
              <a:rPr lang="en-US" altLang="zh-CN" sz="1000" dirty="0" smtClean="0">
                <a:latin typeface="微軟正黑體" panose="020B0604030504040204" pitchFamily="34" charset="-120"/>
                <a:ea typeface="微軟正黑體" panose="020B0604030504040204" pitchFamily="34" charset="-120"/>
              </a:rPr>
              <a:t>, </a:t>
            </a:r>
            <a:r>
              <a:rPr lang="zh-CN" altLang="en-US" sz="1000" dirty="0" smtClean="0">
                <a:latin typeface="微軟正黑體" panose="020B0604030504040204" pitchFamily="34" charset="-120"/>
                <a:ea typeface="微軟正黑體" panose="020B0604030504040204" pitchFamily="34" charset="-120"/>
              </a:rPr>
              <a:t>更</a:t>
            </a:r>
            <a:r>
              <a:rPr lang="zh-CN" altLang="en-US" sz="1000" dirty="0">
                <a:latin typeface="微軟正黑體" panose="020B0604030504040204" pitchFamily="34" charset="-120"/>
                <a:ea typeface="微軟正黑體" panose="020B0604030504040204" pitchFamily="34" charset="-120"/>
              </a:rPr>
              <a:t>好的提升散热</a:t>
            </a:r>
            <a:r>
              <a:rPr lang="zh-CN" altLang="en-US" sz="1000" dirty="0" smtClean="0">
                <a:latin typeface="微軟正黑體" panose="020B0604030504040204" pitchFamily="34" charset="-120"/>
                <a:ea typeface="微軟正黑體" panose="020B0604030504040204" pitchFamily="34" charset="-120"/>
              </a:rPr>
              <a:t>性能</a:t>
            </a:r>
            <a:r>
              <a:rPr lang="en-US" altLang="zh-CN" sz="1000" dirty="0" smtClean="0">
                <a:latin typeface="微軟正黑體" panose="020B0604030504040204" pitchFamily="34" charset="-120"/>
                <a:ea typeface="微軟正黑體" panose="020B0604030504040204" pitchFamily="34" charset="-120"/>
              </a:rPr>
              <a:t>. </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此外</a:t>
            </a:r>
            <a:r>
              <a:rPr lang="en-US" altLang="zh-CN" sz="1000" dirty="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散热器的高度设计为</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154.9mm</a:t>
            </a:r>
            <a:r>
              <a:rPr lang="en-US" altLang="zh-CN" sz="1000" dirty="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在不影响散热能力的情况下</a:t>
            </a:r>
            <a:r>
              <a:rPr lang="en-US" altLang="zh-CN" sz="1000" dirty="0">
                <a:latin typeface="微軟正黑體" panose="020B0604030504040204" pitchFamily="34" charset="-120"/>
                <a:ea typeface="微軟正黑體" panose="020B0604030504040204" pitchFamily="34" charset="-120"/>
                <a:cs typeface="Teko" panose="02000000000000000000" pitchFamily="2" charset="0"/>
              </a:rPr>
              <a:t>, </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可以更广泛地兼容于大多数机</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箱</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a:t>
            </a:r>
            <a:endParaRPr lang="en-US" altLang="zh-CN" sz="1000" dirty="0">
              <a:latin typeface="微軟正黑體" panose="020B0604030504040204" pitchFamily="34" charset="-120"/>
              <a:ea typeface="微軟正黑體" panose="020B0604030504040204" pitchFamily="34" charset="-120"/>
            </a:endParaRPr>
          </a:p>
          <a:p>
            <a:pPr marL="0" indent="0" fontAlgn="base">
              <a:buNone/>
            </a:pPr>
            <a:endParaRPr lang="en-US" altLang="zh-CN" sz="1000" dirty="0">
              <a:latin typeface="微軟正黑體" panose="020B0604030504040204" pitchFamily="34" charset="-120"/>
              <a:ea typeface="微軟正黑體" panose="020B0604030504040204" pitchFamily="34" charset="-120"/>
            </a:endParaRPr>
          </a:p>
          <a:p>
            <a:pPr marL="0" indent="0" fontAlgn="base">
              <a:buNone/>
            </a:pPr>
            <a:endParaRPr lang="en-US" altLang="zh-CN" sz="1000" dirty="0" smtClean="0">
              <a:latin typeface="微軟正黑體" panose="020B0604030504040204" pitchFamily="34" charset="-120"/>
              <a:ea typeface="微軟正黑體" panose="020B0604030504040204" pitchFamily="34" charset="-120"/>
            </a:endParaRPr>
          </a:p>
          <a:p>
            <a:pPr marL="0" indent="0" fontAlgn="base">
              <a:buNone/>
            </a:pPr>
            <a:endParaRPr lang="en-US" altLang="en-US"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endParaRPr>
          </a:p>
        </p:txBody>
      </p:sp>
      <p:sp>
        <p:nvSpPr>
          <p:cNvPr id="4" name="矩形 3"/>
          <p:cNvSpPr/>
          <p:nvPr/>
        </p:nvSpPr>
        <p:spPr>
          <a:xfrm>
            <a:off x="783052" y="3969463"/>
            <a:ext cx="2410662" cy="601190"/>
          </a:xfrm>
          <a:prstGeom prst="rect">
            <a:avLst/>
          </a:prstGeom>
        </p:spPr>
        <p:txBody>
          <a:bodyPr wrap="square">
            <a:spAutoFit/>
          </a:bodyPr>
          <a:lstStyle/>
          <a:p>
            <a:pPr>
              <a:lnSpc>
                <a:spcPts val="3830"/>
              </a:lnSpc>
            </a:pPr>
            <a:r>
              <a:rPr lang="zh-CN" altLang="en-US" sz="3600" b="1" spc="-100" dirty="0">
                <a:solidFill>
                  <a:srgbClr val="63C2C4"/>
                </a:solidFill>
                <a:latin typeface="微軟正黑體" panose="020B0604030504040204" pitchFamily="34" charset="-120"/>
                <a:ea typeface="微軟正黑體" panose="020B0604030504040204" pitchFamily="34" charset="-120"/>
                <a:cs typeface="Teko SemiBold" panose="02000000000000000000" pitchFamily="2" charset="0"/>
              </a:rPr>
              <a:t>暴雪</a:t>
            </a:r>
            <a:r>
              <a:rPr lang="en-US" altLang="zh-CN" sz="3600" b="1" spc="-100" dirty="0" smtClean="0">
                <a:solidFill>
                  <a:srgbClr val="63C2C4"/>
                </a:solidFill>
                <a:latin typeface="微軟正黑體" panose="020B0604030504040204" pitchFamily="34" charset="-120"/>
                <a:ea typeface="微軟正黑體" panose="020B0604030504040204" pitchFamily="34" charset="-120"/>
                <a:cs typeface="Teko SemiBold" panose="02000000000000000000" pitchFamily="2" charset="0"/>
              </a:rPr>
              <a:t>T620S</a:t>
            </a:r>
            <a:endParaRPr lang="en-US" altLang="zh-TW" sz="3600" b="1" spc="-100" dirty="0">
              <a:solidFill>
                <a:srgbClr val="63C2C4"/>
              </a:solidFill>
              <a:latin typeface="微軟正黑體" panose="020B0604030504040204" pitchFamily="34" charset="-120"/>
              <a:ea typeface="微軟正黑體" panose="020B0604030504040204" pitchFamily="34" charset="-120"/>
              <a:cs typeface="Teko SemiBold" panose="02000000000000000000" pitchFamily="2" charset="0"/>
            </a:endParaRPr>
          </a:p>
        </p:txBody>
      </p:sp>
      <p:sp>
        <p:nvSpPr>
          <p:cNvPr id="5" name="矩形 4"/>
          <p:cNvSpPr/>
          <p:nvPr/>
        </p:nvSpPr>
        <p:spPr>
          <a:xfrm>
            <a:off x="2895395" y="9982581"/>
            <a:ext cx="1889125" cy="230832"/>
          </a:xfrm>
          <a:prstGeom prst="rect">
            <a:avLst/>
          </a:prstGeom>
        </p:spPr>
        <p:txBody>
          <a:bodyPr wrap="square">
            <a:spAutoFit/>
          </a:bodyPr>
          <a:lstStyle/>
          <a:p>
            <a:pPr algn="ctr">
              <a:spcBef>
                <a:spcPct val="0"/>
              </a:spcBef>
              <a:spcAft>
                <a:spcPct val="0"/>
              </a:spcAft>
            </a:pPr>
            <a:endParaRPr lang="en-US" altLang="en-US" sz="900" dirty="0">
              <a:solidFill>
                <a:schemeClr val="tx1">
                  <a:lumMod val="75000"/>
                  <a:lumOff val="25000"/>
                </a:schemeClr>
              </a:solidFill>
              <a:latin typeface="Noto Sans" pitchFamily="34" charset="0"/>
              <a:ea typeface="Meiryo" pitchFamily="34" charset="-128"/>
              <a:cs typeface="Meiryo" pitchFamily="34" charset="-128"/>
            </a:endParaRPr>
          </a:p>
        </p:txBody>
      </p:sp>
      <p:sp>
        <p:nvSpPr>
          <p:cNvPr id="10" name="矩形 9"/>
          <p:cNvSpPr/>
          <p:nvPr/>
        </p:nvSpPr>
        <p:spPr>
          <a:xfrm>
            <a:off x="5311890" y="6876507"/>
            <a:ext cx="2271948" cy="276999"/>
          </a:xfrm>
          <a:prstGeom prst="rect">
            <a:avLst/>
          </a:prstGeom>
        </p:spPr>
        <p:txBody>
          <a:bodyPr wrap="square">
            <a:spAutoFit/>
          </a:bodyPr>
          <a:lstStyle/>
          <a:p>
            <a:pPr algn="ctr"/>
            <a:r>
              <a:rPr lang="zh-CN" altLang="en-US" sz="1200" b="1" dirty="0">
                <a:latin typeface="微軟正黑體" panose="020B0604030504040204" pitchFamily="34" charset="-120"/>
                <a:ea typeface="微軟正黑體" panose="020B0604030504040204" pitchFamily="34" charset="-120"/>
                <a:cs typeface="Teko SemiBold" panose="02000000000000000000" pitchFamily="2" charset="0"/>
              </a:rPr>
              <a:t>广泛的兼容性</a:t>
            </a:r>
          </a:p>
        </p:txBody>
      </p:sp>
      <p:sp>
        <p:nvSpPr>
          <p:cNvPr id="13" name="矩形 12"/>
          <p:cNvSpPr/>
          <p:nvPr/>
        </p:nvSpPr>
        <p:spPr>
          <a:xfrm>
            <a:off x="5332991" y="7147668"/>
            <a:ext cx="2260290" cy="400110"/>
          </a:xfrm>
          <a:prstGeom prst="rect">
            <a:avLst/>
          </a:prstGeom>
        </p:spPr>
        <p:txBody>
          <a:bodyPr wrap="square">
            <a:spAutoFit/>
          </a:bodyPr>
          <a:lstStyle/>
          <a:p>
            <a:pPr algn="ctr">
              <a:spcBef>
                <a:spcPct val="0"/>
              </a:spcBef>
              <a:spcAft>
                <a:spcPct val="0"/>
              </a:spcAft>
            </a:pPr>
            <a:r>
              <a:rPr lang="zh-CN" altLang="en-US"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rPr>
              <a:t>仅</a:t>
            </a:r>
            <a:r>
              <a:rPr lang="en-US" altLang="en-US" sz="1000" dirty="0" smtClean="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rPr>
              <a:t>154.9mm</a:t>
            </a:r>
            <a:r>
              <a:rPr lang="zh-CN" altLang="en-US"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rPr>
              <a:t>的高度设计可广泛兼容市面上大部分机箱而不影响性能</a:t>
            </a:r>
            <a:r>
              <a:rPr lang="en-US" altLang="zh-CN"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rPr>
              <a:t>.</a:t>
            </a:r>
            <a:endParaRPr lang="en-US" altLang="en-US" sz="1000" dirty="0">
              <a:solidFill>
                <a:schemeClr val="tx1">
                  <a:lumMod val="75000"/>
                  <a:lumOff val="25000"/>
                </a:schemeClr>
              </a:solidFill>
              <a:latin typeface="微軟正黑體" panose="020B0604030504040204" pitchFamily="34" charset="-120"/>
              <a:ea typeface="微軟正黑體" panose="020B0604030504040204" pitchFamily="34" charset="-120"/>
              <a:cs typeface="Meiryo" pitchFamily="34" charset="-128"/>
            </a:endParaRPr>
          </a:p>
        </p:txBody>
      </p:sp>
      <p:sp>
        <p:nvSpPr>
          <p:cNvPr id="19" name="矩形 18"/>
          <p:cNvSpPr/>
          <p:nvPr/>
        </p:nvSpPr>
        <p:spPr>
          <a:xfrm>
            <a:off x="3038338" y="7162352"/>
            <a:ext cx="2142753" cy="553998"/>
          </a:xfrm>
          <a:prstGeom prst="rect">
            <a:avLst/>
          </a:prstGeom>
        </p:spPr>
        <p:txBody>
          <a:bodyPr wrap="square">
            <a:spAutoFit/>
          </a:bodyPr>
          <a:lstStyle/>
          <a:p>
            <a:pPr algn="ctr">
              <a:spcBef>
                <a:spcPct val="0"/>
              </a:spcBef>
              <a:spcAft>
                <a:spcPct val="0"/>
              </a:spcAft>
            </a:pP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6</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根热管和镀</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镍底座的</a:t>
            </a:r>
            <a:r>
              <a:rPr lang="zh-CN" altLang="en-US" sz="1000" dirty="0">
                <a:latin typeface="微軟正黑體" panose="020B0604030504040204" pitchFamily="34" charset="-120"/>
                <a:ea typeface="微軟正黑體" panose="020B0604030504040204" pitchFamily="34" charset="-120"/>
                <a:cs typeface="Teko" panose="02000000000000000000" pitchFamily="2" charset="0"/>
              </a:rPr>
              <a:t>结合设计能提供最大化的覆盖面积让热量迅速散</a:t>
            </a:r>
            <a:r>
              <a:rPr lang="zh-CN" altLang="en-US" sz="1000" dirty="0" smtClean="0">
                <a:latin typeface="微軟正黑體" panose="020B0604030504040204" pitchFamily="34" charset="-120"/>
                <a:ea typeface="微軟正黑體" panose="020B0604030504040204" pitchFamily="34" charset="-120"/>
                <a:cs typeface="Teko" panose="02000000000000000000" pitchFamily="2" charset="0"/>
              </a:rPr>
              <a:t>发</a:t>
            </a:r>
            <a:r>
              <a:rPr lang="en-US" altLang="zh-CN" sz="1000" dirty="0" smtClean="0">
                <a:latin typeface="微軟正黑體" panose="020B0604030504040204" pitchFamily="34" charset="-120"/>
                <a:ea typeface="微軟正黑體" panose="020B0604030504040204" pitchFamily="34" charset="-120"/>
                <a:cs typeface="Teko" panose="02000000000000000000" pitchFamily="2" charset="0"/>
              </a:rPr>
              <a:t>.</a:t>
            </a:r>
            <a:endParaRPr lang="en-US" altLang="en-US" sz="1000" dirty="0">
              <a:solidFill>
                <a:schemeClr val="tx1">
                  <a:lumMod val="75000"/>
                  <a:lumOff val="25000"/>
                </a:schemeClr>
              </a:solidFill>
              <a:latin typeface="Noto Sans" pitchFamily="34" charset="0"/>
              <a:ea typeface="Meiryo" pitchFamily="34" charset="-128"/>
              <a:cs typeface="Meiryo" pitchFamily="34" charset="-128"/>
            </a:endParaRPr>
          </a:p>
        </p:txBody>
      </p:sp>
      <p:sp>
        <p:nvSpPr>
          <p:cNvPr id="21" name="矩形 20"/>
          <p:cNvSpPr/>
          <p:nvPr/>
        </p:nvSpPr>
        <p:spPr>
          <a:xfrm>
            <a:off x="3041953" y="6877720"/>
            <a:ext cx="2052829" cy="276999"/>
          </a:xfrm>
          <a:prstGeom prst="rect">
            <a:avLst/>
          </a:prstGeom>
        </p:spPr>
        <p:txBody>
          <a:bodyPr wrap="square">
            <a:spAutoFit/>
          </a:bodyPr>
          <a:lstStyle/>
          <a:p>
            <a:pPr algn="ctr"/>
            <a:r>
              <a:rPr lang="zh-CN" altLang="en-US" sz="1200" b="1" dirty="0">
                <a:latin typeface="微軟正黑體" panose="020B0604030504040204" pitchFamily="34" charset="-120"/>
                <a:ea typeface="微軟正黑體" panose="020B0604030504040204" pitchFamily="34" charset="-120"/>
                <a:cs typeface="Teko SemiBold" panose="02000000000000000000" pitchFamily="2" charset="0"/>
              </a:rPr>
              <a:t>六热管镀镍设计</a:t>
            </a:r>
          </a:p>
        </p:txBody>
      </p:sp>
      <p:sp>
        <p:nvSpPr>
          <p:cNvPr id="22" name="矩形 21"/>
          <p:cNvSpPr/>
          <p:nvPr/>
        </p:nvSpPr>
        <p:spPr>
          <a:xfrm>
            <a:off x="4316665" y="9918624"/>
            <a:ext cx="2032651" cy="553998"/>
          </a:xfrm>
          <a:prstGeom prst="rect">
            <a:avLst/>
          </a:prstGeom>
        </p:spPr>
        <p:txBody>
          <a:bodyPr wrap="square">
            <a:spAutoFit/>
          </a:bodyPr>
          <a:lstStyle/>
          <a:p>
            <a:pPr algn="ctr">
              <a:spcBef>
                <a:spcPct val="0"/>
              </a:spcBef>
              <a:spcAft>
                <a:spcPct val="0"/>
              </a:spcAft>
            </a:pPr>
            <a:r>
              <a:rPr lang="zh-CN" altLang="en-US"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内外控</a:t>
            </a:r>
            <a:r>
              <a:rPr lang="en-US" altLang="zh-CN"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ARGB LED,</a:t>
            </a:r>
            <a:r>
              <a:rPr lang="zh-CN" altLang="en-US"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自带炫彩灯效并且通过 </a:t>
            </a:r>
            <a:r>
              <a:rPr lang="en-US" altLang="zh-CN"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3 pin 5V</a:t>
            </a:r>
            <a:r>
              <a:rPr lang="zh-CN" altLang="en-US"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接针可以自由转换以及同步</a:t>
            </a:r>
            <a:r>
              <a:rPr lang="en-US" altLang="zh-CN"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ARGB</a:t>
            </a:r>
            <a:r>
              <a:rPr lang="zh-CN" altLang="en-US" sz="1000" dirty="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灯</a:t>
            </a:r>
            <a:r>
              <a:rPr lang="zh-CN" altLang="en-US" sz="1000" dirty="0" smtClean="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效</a:t>
            </a:r>
            <a:r>
              <a:rPr lang="en-US" altLang="zh-CN" sz="1000" dirty="0" smtClean="0">
                <a:solidFill>
                  <a:schemeClr val="tx1">
                    <a:lumMod val="95000"/>
                    <a:lumOff val="5000"/>
                  </a:schemeClr>
                </a:solidFill>
                <a:latin typeface="微軟正黑體" panose="020B0604030504040204" pitchFamily="34" charset="-120"/>
                <a:ea typeface="微軟正黑體" panose="020B0604030504040204" pitchFamily="34" charset="-120"/>
                <a:cs typeface="Meiryo" pitchFamily="34" charset="-128"/>
              </a:rPr>
              <a:t>.</a:t>
            </a:r>
            <a:endParaRPr lang="en-US" altLang="zh-CN" sz="1000"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23" name="矩形 22"/>
          <p:cNvSpPr/>
          <p:nvPr/>
        </p:nvSpPr>
        <p:spPr>
          <a:xfrm>
            <a:off x="4090415" y="9597160"/>
            <a:ext cx="2442947" cy="276999"/>
          </a:xfrm>
          <a:prstGeom prst="rect">
            <a:avLst/>
          </a:prstGeom>
        </p:spPr>
        <p:txBody>
          <a:bodyPr wrap="square">
            <a:spAutoFit/>
          </a:bodyPr>
          <a:lstStyle/>
          <a:p>
            <a:pPr algn="ctr"/>
            <a:r>
              <a:rPr lang="zh-CN" altLang="en-US" sz="1200" b="1" dirty="0">
                <a:solidFill>
                  <a:schemeClr val="tx1">
                    <a:lumMod val="75000"/>
                    <a:lumOff val="25000"/>
                  </a:schemeClr>
                </a:solidFill>
                <a:latin typeface="微軟正黑體" panose="020B0604030504040204" pitchFamily="34" charset="-120"/>
                <a:ea typeface="微軟正黑體" panose="020B0604030504040204" pitchFamily="34" charset="-120"/>
                <a:cs typeface="Teko SemiBold" panose="02000000000000000000" pitchFamily="2" charset="0"/>
              </a:rPr>
              <a:t>内外</a:t>
            </a:r>
            <a:r>
              <a:rPr lang="zh-CN" altLang="en-US" sz="1200" b="1" dirty="0" smtClean="0">
                <a:solidFill>
                  <a:schemeClr val="tx1">
                    <a:lumMod val="75000"/>
                    <a:lumOff val="25000"/>
                  </a:schemeClr>
                </a:solidFill>
                <a:latin typeface="微軟正黑體" panose="020B0604030504040204" pitchFamily="34" charset="-120"/>
                <a:ea typeface="微軟正黑體" panose="020B0604030504040204" pitchFamily="34" charset="-120"/>
                <a:cs typeface="Teko SemiBold" panose="02000000000000000000" pitchFamily="2" charset="0"/>
              </a:rPr>
              <a:t>控灯效</a:t>
            </a:r>
            <a:endParaRPr lang="zh-CN" altLang="en-US" sz="1200" b="1" dirty="0">
              <a:solidFill>
                <a:schemeClr val="tx1">
                  <a:lumMod val="75000"/>
                  <a:lumOff val="25000"/>
                </a:schemeClr>
              </a:solidFill>
              <a:latin typeface="微軟正黑體" panose="020B0604030504040204" pitchFamily="34" charset="-120"/>
              <a:ea typeface="微軟正黑體" panose="020B0604030504040204" pitchFamily="34" charset="-120"/>
              <a:cs typeface="Teko SemiBold" panose="02000000000000000000"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48804349"/>
              </p:ext>
            </p:extLst>
          </p:nvPr>
        </p:nvGraphicFramePr>
        <p:xfrm>
          <a:off x="773030" y="5957151"/>
          <a:ext cx="1054100" cy="234950"/>
        </p:xfrm>
        <a:graphic>
          <a:graphicData uri="http://schemas.openxmlformats.org/drawingml/2006/table">
            <a:tbl>
              <a:tblPr/>
              <a:tblGrid>
                <a:gridCol w="1054100">
                  <a:extLst>
                    <a:ext uri="{9D8B030D-6E8A-4147-A177-3AD203B41FA5}">
                      <a16:colId xmlns:a16="http://schemas.microsoft.com/office/drawing/2014/main" val="210810580"/>
                    </a:ext>
                  </a:extLst>
                </a:gridCol>
              </a:tblGrid>
              <a:tr h="190500">
                <a:tc>
                  <a:txBody>
                    <a:bodyPr/>
                    <a:lstStyle/>
                    <a:p>
                      <a:pPr algn="ctr" fontAlgn="ctr"/>
                      <a:endParaRPr lang="en-US" sz="12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6350" marR="6350" marT="6350" anchor="ctr">
                    <a:lnL>
                      <a:noFill/>
                    </a:lnL>
                    <a:lnR>
                      <a:noFill/>
                    </a:lnR>
                    <a:lnT>
                      <a:noFill/>
                    </a:lnT>
                    <a:lnB>
                      <a:noFill/>
                    </a:lnB>
                  </a:tcPr>
                </a:tc>
                <a:extLst>
                  <a:ext uri="{0D108BD9-81ED-4DB2-BD59-A6C34878D82A}">
                    <a16:rowId xmlns:a16="http://schemas.microsoft.com/office/drawing/2014/main" val="2121699"/>
                  </a:ext>
                </a:extLst>
              </a:tr>
            </a:tbl>
          </a:graphicData>
        </a:graphic>
      </p:graphicFrame>
      <p:sp>
        <p:nvSpPr>
          <p:cNvPr id="9" name="Rectangle 8"/>
          <p:cNvSpPr/>
          <p:nvPr/>
        </p:nvSpPr>
        <p:spPr>
          <a:xfrm>
            <a:off x="2911113" y="10048908"/>
            <a:ext cx="2143323" cy="261610"/>
          </a:xfrm>
          <a:prstGeom prst="rect">
            <a:avLst/>
          </a:prstGeom>
        </p:spPr>
        <p:txBody>
          <a:bodyPr wrap="square">
            <a:spAutoFit/>
          </a:bodyPr>
          <a:lstStyle/>
          <a:p>
            <a:pPr>
              <a:spcBef>
                <a:spcPct val="0"/>
              </a:spcBef>
              <a:spcAft>
                <a:spcPct val="0"/>
              </a:spcAft>
            </a:pPr>
            <a:endParaRPr lang="zh-CN" altLang="en-US" sz="1100" dirty="0">
              <a:solidFill>
                <a:schemeClr val="tx1">
                  <a:lumMod val="75000"/>
                  <a:lumOff val="25000"/>
                </a:schemeClr>
              </a:solidFill>
              <a:latin typeface="Noto Sans" pitchFamily="34" charset="0"/>
              <a:ea typeface="Meiryo" pitchFamily="34" charset="-128"/>
              <a:cs typeface="Meiryo" pitchFamily="34" charset="-128"/>
            </a:endParaRPr>
          </a:p>
        </p:txBody>
      </p:sp>
      <p:sp>
        <p:nvSpPr>
          <p:cNvPr id="26" name="TextBox 23"/>
          <p:cNvSpPr txBox="1">
            <a:spLocks noChangeArrowheads="1"/>
          </p:cNvSpPr>
          <p:nvPr/>
        </p:nvSpPr>
        <p:spPr bwMode="auto">
          <a:xfrm>
            <a:off x="624259" y="6863838"/>
            <a:ext cx="21795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Noto Sans" pitchFamily="34" charset="0"/>
                <a:ea typeface="Meiryo" pitchFamily="34" charset="-128"/>
                <a:cs typeface="Meiryo" pitchFamily="34" charset="-128"/>
              </a:defRPr>
            </a:lvl1pPr>
            <a:lvl2pPr marL="742950" indent="-285750">
              <a:defRPr>
                <a:solidFill>
                  <a:schemeClr val="tx1"/>
                </a:solidFill>
                <a:latin typeface="Noto Sans" pitchFamily="34" charset="0"/>
                <a:ea typeface="Meiryo" pitchFamily="34" charset="-128"/>
                <a:cs typeface="Meiryo" pitchFamily="34" charset="-128"/>
              </a:defRPr>
            </a:lvl2pPr>
            <a:lvl3pPr marL="1143000" indent="-228600">
              <a:defRPr>
                <a:solidFill>
                  <a:schemeClr val="tx1"/>
                </a:solidFill>
                <a:latin typeface="Noto Sans" pitchFamily="34" charset="0"/>
                <a:ea typeface="Meiryo" pitchFamily="34" charset="-128"/>
                <a:cs typeface="Meiryo" pitchFamily="34" charset="-128"/>
              </a:defRPr>
            </a:lvl3pPr>
            <a:lvl4pPr marL="1600200" indent="-228600">
              <a:defRPr>
                <a:solidFill>
                  <a:schemeClr val="tx1"/>
                </a:solidFill>
                <a:latin typeface="Noto Sans" pitchFamily="34" charset="0"/>
                <a:ea typeface="Meiryo" pitchFamily="34" charset="-128"/>
                <a:cs typeface="Meiryo" pitchFamily="34" charset="-128"/>
              </a:defRPr>
            </a:lvl4pPr>
            <a:lvl5pPr marL="2057400" indent="-228600">
              <a:defRPr>
                <a:solidFill>
                  <a:schemeClr val="tx1"/>
                </a:solidFill>
                <a:latin typeface="Noto Sans" pitchFamily="34" charset="0"/>
                <a:ea typeface="Meiryo" pitchFamily="34" charset="-128"/>
                <a:cs typeface="Meiryo" pitchFamily="34" charset="-128"/>
              </a:defRPr>
            </a:lvl5pPr>
            <a:lvl6pPr marL="25146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6pPr>
            <a:lvl7pPr marL="29718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7pPr>
            <a:lvl8pPr marL="34290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8pPr>
            <a:lvl9pPr marL="38862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9pPr>
          </a:lstStyle>
          <a:p>
            <a:pPr algn="ctr"/>
            <a:r>
              <a:rPr lang="zh-CN" altLang="en-US" sz="1200" b="1" dirty="0">
                <a:latin typeface="微軟正黑體" panose="020B0604030504040204" pitchFamily="34" charset="-120"/>
                <a:ea typeface="微軟正黑體" panose="020B0604030504040204" pitchFamily="34" charset="-120"/>
                <a:cs typeface="Teko SemiBold" panose="02000000000000000000" pitchFamily="2" charset="0"/>
              </a:rPr>
              <a:t>双塔</a:t>
            </a:r>
            <a:r>
              <a:rPr lang="zh-CN" altLang="en-US" sz="1200" b="1" dirty="0" smtClean="0">
                <a:latin typeface="微軟正黑體" panose="020B0604030504040204" pitchFamily="34" charset="-120"/>
                <a:ea typeface="微軟正黑體" panose="020B0604030504040204" pitchFamily="34" charset="-120"/>
                <a:cs typeface="Teko SemiBold" panose="02000000000000000000" pitchFamily="2" charset="0"/>
              </a:rPr>
              <a:t>式散热</a:t>
            </a:r>
            <a:endParaRPr lang="en-US" altLang="zh-CN" sz="1200" b="1" dirty="0">
              <a:latin typeface="微軟正黑體" panose="020B0604030504040204" pitchFamily="34" charset="-120"/>
              <a:ea typeface="微軟正黑體" panose="020B0604030504040204" pitchFamily="34" charset="-120"/>
              <a:cs typeface="Teko SemiBold" panose="02000000000000000000" pitchFamily="2" charset="0"/>
            </a:endParaRPr>
          </a:p>
        </p:txBody>
      </p:sp>
      <p:sp>
        <p:nvSpPr>
          <p:cNvPr id="28" name="Rectangle 27"/>
          <p:cNvSpPr/>
          <p:nvPr/>
        </p:nvSpPr>
        <p:spPr>
          <a:xfrm>
            <a:off x="840943" y="7147668"/>
            <a:ext cx="1831133" cy="400110"/>
          </a:xfrm>
          <a:prstGeom prst="rect">
            <a:avLst/>
          </a:prstGeom>
        </p:spPr>
        <p:txBody>
          <a:bodyPr wrap="square">
            <a:spAutoFit/>
          </a:bodyPr>
          <a:lstStyle/>
          <a:p>
            <a:pPr algn="ctr">
              <a:spcBef>
                <a:spcPct val="0"/>
              </a:spcBef>
              <a:spcAft>
                <a:spcPct val="0"/>
              </a:spcAft>
            </a:pP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提供</a:t>
            </a:r>
            <a:r>
              <a:rPr lang="en-US" altLang="zh-CN"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2</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倍的散热面积</a:t>
            </a:r>
            <a:r>
              <a:rPr lang="en-US" altLang="zh-CN"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提升散热效率</a:t>
            </a:r>
            <a:r>
              <a:rPr lang="en-US" altLang="zh-CN"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 </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快速带走热量</a:t>
            </a:r>
            <a:r>
              <a:rPr lang="en-US" altLang="zh-CN"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a:t>
            </a:r>
            <a:endParaRPr lang="en-US"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endParaRPr>
          </a:p>
        </p:txBody>
      </p:sp>
      <p:pic>
        <p:nvPicPr>
          <p:cNvPr id="7" name="圖片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9805" y="1098227"/>
            <a:ext cx="2856551" cy="2856551"/>
          </a:xfrm>
          <a:prstGeom prst="rect">
            <a:avLst/>
          </a:prstGeom>
        </p:spPr>
      </p:pic>
      <p:pic>
        <p:nvPicPr>
          <p:cNvPr id="8" name="圖片 7"/>
          <p:cNvPicPr>
            <a:picLocks noChangeAspect="1"/>
          </p:cNvPicPr>
          <p:nvPr/>
        </p:nvPicPr>
        <p:blipFill rotWithShape="1">
          <a:blip r:embed="rId3" cstate="print">
            <a:extLst>
              <a:ext uri="{28A0092B-C50C-407E-A947-70E740481C1C}">
                <a14:useLocalDpi xmlns:a14="http://schemas.microsoft.com/office/drawing/2010/main" val="0"/>
              </a:ext>
            </a:extLst>
          </a:blip>
          <a:srcRect l="24886" t="22297" r="8965" b="11554"/>
          <a:stretch/>
        </p:blipFill>
        <p:spPr>
          <a:xfrm>
            <a:off x="1870146" y="7951694"/>
            <a:ext cx="1496210" cy="1496210"/>
          </a:xfrm>
          <a:prstGeom prst="rect">
            <a:avLst/>
          </a:prstGeom>
        </p:spPr>
      </p:pic>
      <p:pic>
        <p:nvPicPr>
          <p:cNvPr id="12" name="圖片 11"/>
          <p:cNvPicPr>
            <a:picLocks noChangeAspect="1"/>
          </p:cNvPicPr>
          <p:nvPr/>
        </p:nvPicPr>
        <p:blipFill rotWithShape="1">
          <a:blip r:embed="rId4" cstate="print">
            <a:extLst>
              <a:ext uri="{28A0092B-C50C-407E-A947-70E740481C1C}">
                <a14:useLocalDpi xmlns:a14="http://schemas.microsoft.com/office/drawing/2010/main" val="0"/>
              </a:ext>
            </a:extLst>
          </a:blip>
          <a:srcRect l="16795" t="10077" r="16941" b="14625"/>
          <a:stretch/>
        </p:blipFill>
        <p:spPr>
          <a:xfrm>
            <a:off x="3357030" y="5238372"/>
            <a:ext cx="1422674" cy="1616675"/>
          </a:xfrm>
          <a:prstGeom prst="rect">
            <a:avLst/>
          </a:prstGeom>
        </p:spPr>
      </p:pic>
      <p:pic>
        <p:nvPicPr>
          <p:cNvPr id="14" name="圖片 13"/>
          <p:cNvPicPr>
            <a:picLocks noChangeAspect="1"/>
          </p:cNvPicPr>
          <p:nvPr/>
        </p:nvPicPr>
        <p:blipFill rotWithShape="1">
          <a:blip r:embed="rId5" cstate="print">
            <a:extLst>
              <a:ext uri="{28A0092B-C50C-407E-A947-70E740481C1C}">
                <a14:useLocalDpi xmlns:a14="http://schemas.microsoft.com/office/drawing/2010/main" val="0"/>
              </a:ext>
            </a:extLst>
          </a:blip>
          <a:srcRect l="16382" r="14641"/>
          <a:stretch/>
        </p:blipFill>
        <p:spPr>
          <a:xfrm>
            <a:off x="5824099" y="5358469"/>
            <a:ext cx="1313354" cy="1428040"/>
          </a:xfrm>
          <a:prstGeom prst="rect">
            <a:avLst/>
          </a:prstGeom>
        </p:spPr>
      </p:pic>
      <p:sp>
        <p:nvSpPr>
          <p:cNvPr id="30" name="TextBox 23"/>
          <p:cNvSpPr txBox="1">
            <a:spLocks noChangeArrowheads="1"/>
          </p:cNvSpPr>
          <p:nvPr/>
        </p:nvSpPr>
        <p:spPr bwMode="auto">
          <a:xfrm>
            <a:off x="1611580" y="9597160"/>
            <a:ext cx="217953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Noto Sans" pitchFamily="34" charset="0"/>
                <a:ea typeface="Meiryo" pitchFamily="34" charset="-128"/>
                <a:cs typeface="Meiryo" pitchFamily="34" charset="-128"/>
              </a:defRPr>
            </a:lvl1pPr>
            <a:lvl2pPr marL="742950" indent="-285750">
              <a:defRPr>
                <a:solidFill>
                  <a:schemeClr val="tx1"/>
                </a:solidFill>
                <a:latin typeface="Noto Sans" pitchFamily="34" charset="0"/>
                <a:ea typeface="Meiryo" pitchFamily="34" charset="-128"/>
                <a:cs typeface="Meiryo" pitchFamily="34" charset="-128"/>
              </a:defRPr>
            </a:lvl2pPr>
            <a:lvl3pPr marL="1143000" indent="-228600">
              <a:defRPr>
                <a:solidFill>
                  <a:schemeClr val="tx1"/>
                </a:solidFill>
                <a:latin typeface="Noto Sans" pitchFamily="34" charset="0"/>
                <a:ea typeface="Meiryo" pitchFamily="34" charset="-128"/>
                <a:cs typeface="Meiryo" pitchFamily="34" charset="-128"/>
              </a:defRPr>
            </a:lvl3pPr>
            <a:lvl4pPr marL="1600200" indent="-228600">
              <a:defRPr>
                <a:solidFill>
                  <a:schemeClr val="tx1"/>
                </a:solidFill>
                <a:latin typeface="Noto Sans" pitchFamily="34" charset="0"/>
                <a:ea typeface="Meiryo" pitchFamily="34" charset="-128"/>
                <a:cs typeface="Meiryo" pitchFamily="34" charset="-128"/>
              </a:defRPr>
            </a:lvl4pPr>
            <a:lvl5pPr marL="2057400" indent="-228600">
              <a:defRPr>
                <a:solidFill>
                  <a:schemeClr val="tx1"/>
                </a:solidFill>
                <a:latin typeface="Noto Sans" pitchFamily="34" charset="0"/>
                <a:ea typeface="Meiryo" pitchFamily="34" charset="-128"/>
                <a:cs typeface="Meiryo" pitchFamily="34" charset="-128"/>
              </a:defRPr>
            </a:lvl5pPr>
            <a:lvl6pPr marL="25146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6pPr>
            <a:lvl7pPr marL="29718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7pPr>
            <a:lvl8pPr marL="34290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8pPr>
            <a:lvl9pPr marL="3886200" indent="-228600" eaLnBrk="0" fontAlgn="base" hangingPunct="0">
              <a:spcBef>
                <a:spcPct val="0"/>
              </a:spcBef>
              <a:spcAft>
                <a:spcPct val="0"/>
              </a:spcAft>
              <a:defRPr>
                <a:solidFill>
                  <a:schemeClr val="tx1"/>
                </a:solidFill>
                <a:latin typeface="Noto Sans" pitchFamily="34" charset="0"/>
                <a:ea typeface="Meiryo" pitchFamily="34" charset="-128"/>
                <a:cs typeface="Meiryo" pitchFamily="34" charset="-128"/>
              </a:defRPr>
            </a:lvl9pPr>
          </a:lstStyle>
          <a:p>
            <a:pPr algn="ctr"/>
            <a:r>
              <a:rPr lang="zh-CN" altLang="en-US" sz="1200" b="1" dirty="0" smtClean="0">
                <a:latin typeface="微軟正黑體" panose="020B0604030504040204" pitchFamily="34" charset="-120"/>
                <a:ea typeface="微軟正黑體" panose="020B0604030504040204" pitchFamily="34" charset="-120"/>
                <a:cs typeface="Teko SemiBold" panose="02000000000000000000" pitchFamily="2" charset="0"/>
              </a:rPr>
              <a:t>全新</a:t>
            </a:r>
            <a:r>
              <a:rPr lang="en-US" altLang="zh-CN" sz="1200" b="1" dirty="0" smtClean="0">
                <a:latin typeface="微軟正黑體" panose="020B0604030504040204" pitchFamily="34" charset="-120"/>
                <a:ea typeface="微軟正黑體" panose="020B0604030504040204" pitchFamily="34" charset="-120"/>
                <a:cs typeface="Teko SemiBold" panose="02000000000000000000" pitchFamily="2" charset="0"/>
              </a:rPr>
              <a:t>120 ARGB</a:t>
            </a:r>
            <a:r>
              <a:rPr lang="zh-CN" altLang="en-US" sz="1200" b="1" dirty="0" smtClean="0">
                <a:latin typeface="微軟正黑體" panose="020B0604030504040204" pitchFamily="34" charset="-120"/>
                <a:ea typeface="微軟正黑體" panose="020B0604030504040204" pitchFamily="34" charset="-120"/>
                <a:cs typeface="Teko SemiBold" panose="02000000000000000000" pitchFamily="2" charset="0"/>
              </a:rPr>
              <a:t>风</a:t>
            </a:r>
            <a:r>
              <a:rPr lang="zh-CN" altLang="en-US" sz="1200" b="1" dirty="0">
                <a:latin typeface="微軟正黑體" panose="020B0604030504040204" pitchFamily="34" charset="-120"/>
                <a:ea typeface="微軟正黑體" panose="020B0604030504040204" pitchFamily="34" charset="-120"/>
                <a:cs typeface="Teko SemiBold" panose="02000000000000000000" pitchFamily="2" charset="0"/>
              </a:rPr>
              <a:t>扇</a:t>
            </a:r>
            <a:endParaRPr lang="en-US" altLang="zh-CN" sz="1200" b="1" dirty="0">
              <a:latin typeface="微軟正黑體" panose="020B0604030504040204" pitchFamily="34" charset="-120"/>
              <a:ea typeface="微軟正黑體" panose="020B0604030504040204" pitchFamily="34" charset="-120"/>
              <a:cs typeface="Teko SemiBold" panose="02000000000000000000" pitchFamily="2" charset="0"/>
            </a:endParaRPr>
          </a:p>
        </p:txBody>
      </p:sp>
      <p:sp>
        <p:nvSpPr>
          <p:cNvPr id="36" name="Rectangle 27"/>
          <p:cNvSpPr/>
          <p:nvPr/>
        </p:nvSpPr>
        <p:spPr>
          <a:xfrm>
            <a:off x="1743345" y="9918624"/>
            <a:ext cx="1831133" cy="553998"/>
          </a:xfrm>
          <a:prstGeom prst="rect">
            <a:avLst/>
          </a:prstGeom>
        </p:spPr>
        <p:txBody>
          <a:bodyPr wrap="square">
            <a:spAutoFit/>
          </a:bodyPr>
          <a:lstStyle/>
          <a:p>
            <a:pPr algn="ctr">
              <a:spcBef>
                <a:spcPct val="0"/>
              </a:spcBef>
              <a:spcAft>
                <a:spcPct val="0"/>
              </a:spcAft>
            </a:pPr>
            <a:r>
              <a:rPr lang="zh-CN" altLang="en-US"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炫</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酷的</a:t>
            </a:r>
            <a:r>
              <a:rPr lang="en-US" altLang="zh-CN"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120 ARGB</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风</a:t>
            </a:r>
            <a:r>
              <a:rPr lang="zh-CN" altLang="en-US"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扇</a:t>
            </a:r>
            <a:r>
              <a:rPr lang="en-US" altLang="zh-CN"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同时兼容华硕、华擎、技嘉和</a:t>
            </a:r>
            <a:r>
              <a:rPr lang="en-US" altLang="zh-CN"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MSI </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主板</a:t>
            </a:r>
            <a:r>
              <a:rPr lang="en-US" altLang="zh-CN" sz="1000" dirty="0" smtClean="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a:t>
            </a:r>
            <a:r>
              <a:rPr lang="zh-CN"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不带控制器</a:t>
            </a:r>
            <a:r>
              <a:rPr lang="en-US" altLang="zh-CN"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rPr>
              <a:t>).</a:t>
            </a:r>
            <a:endParaRPr lang="en-US" altLang="en-US" sz="1000" dirty="0">
              <a:solidFill>
                <a:schemeClr val="tx1">
                  <a:lumMod val="85000"/>
                  <a:lumOff val="15000"/>
                </a:schemeClr>
              </a:solidFill>
              <a:latin typeface="微軟正黑體" panose="020B0604030504040204" pitchFamily="34" charset="-120"/>
              <a:ea typeface="微軟正黑體" panose="020B0604030504040204" pitchFamily="34" charset="-120"/>
              <a:cs typeface="Meiryo" pitchFamily="34" charset="-128"/>
            </a:endParaRPr>
          </a:p>
        </p:txBody>
      </p:sp>
      <p:pic>
        <p:nvPicPr>
          <p:cNvPr id="15" name="圖片 14"/>
          <p:cNvPicPr>
            <a:picLocks noChangeAspect="1"/>
          </p:cNvPicPr>
          <p:nvPr/>
        </p:nvPicPr>
        <p:blipFill rotWithShape="1">
          <a:blip r:embed="rId6" cstate="print">
            <a:extLst>
              <a:ext uri="{28A0092B-C50C-407E-A947-70E740481C1C}">
                <a14:useLocalDpi xmlns:a14="http://schemas.microsoft.com/office/drawing/2010/main" val="0"/>
              </a:ext>
            </a:extLst>
          </a:blip>
          <a:srcRect l="10702" r="7560"/>
          <a:stretch/>
        </p:blipFill>
        <p:spPr>
          <a:xfrm>
            <a:off x="986809" y="5346700"/>
            <a:ext cx="1553183" cy="1425142"/>
          </a:xfrm>
          <a:prstGeom prst="rect">
            <a:avLst/>
          </a:prstGeom>
        </p:spPr>
      </p:pic>
      <p:pic>
        <p:nvPicPr>
          <p:cNvPr id="16" name="圖片 15"/>
          <p:cNvPicPr>
            <a:picLocks noChangeAspect="1"/>
          </p:cNvPicPr>
          <p:nvPr/>
        </p:nvPicPr>
        <p:blipFill rotWithShape="1">
          <a:blip r:embed="rId7" cstate="print">
            <a:extLst>
              <a:ext uri="{28A0092B-C50C-407E-A947-70E740481C1C}">
                <a14:useLocalDpi xmlns:a14="http://schemas.microsoft.com/office/drawing/2010/main" val="0"/>
              </a:ext>
            </a:extLst>
          </a:blip>
          <a:srcRect l="18157" t="18060" r="16440" b="10308"/>
          <a:stretch/>
        </p:blipFill>
        <p:spPr>
          <a:xfrm>
            <a:off x="4600980" y="7913935"/>
            <a:ext cx="1339891" cy="1467499"/>
          </a:xfrm>
          <a:prstGeom prst="rect">
            <a:avLst/>
          </a:prstGeom>
        </p:spPr>
      </p:pic>
    </p:spTree>
    <p:extLst>
      <p:ext uri="{BB962C8B-B14F-4D97-AF65-F5344CB8AC3E}">
        <p14:creationId xmlns:p14="http://schemas.microsoft.com/office/powerpoint/2010/main" val="3567446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E:\Shao_Lee\++\Thermal\7.OTHERS\product sheet\未命名-1-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525" y="2322364"/>
            <a:ext cx="2163762" cy="32861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6" descr="E:\Shao_Lee\++\Thermal\7.OTHERS\product sheet\未命名-1-0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223" y="7999443"/>
            <a:ext cx="2163762" cy="328612"/>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3348583" y="3402484"/>
            <a:ext cx="936104" cy="400110"/>
          </a:xfrm>
          <a:prstGeom prst="rect">
            <a:avLst/>
          </a:prstGeom>
          <a:noFill/>
        </p:spPr>
        <p:txBody>
          <a:bodyPr wrap="square" rtlCol="0">
            <a:spAutoFit/>
          </a:bodyPr>
          <a:lstStyle/>
          <a:p>
            <a:endParaRPr lang="zh-TW" altLang="en-US" dirty="0"/>
          </a:p>
        </p:txBody>
      </p:sp>
      <p:sp>
        <p:nvSpPr>
          <p:cNvPr id="7" name="文字方塊 6"/>
          <p:cNvSpPr txBox="1"/>
          <p:nvPr/>
        </p:nvSpPr>
        <p:spPr>
          <a:xfrm>
            <a:off x="505441" y="587664"/>
            <a:ext cx="6029410" cy="1338828"/>
          </a:xfrm>
          <a:prstGeom prst="rect">
            <a:avLst/>
          </a:prstGeom>
          <a:noFill/>
        </p:spPr>
        <p:txBody>
          <a:bodyPr wrap="square" rtlCol="0">
            <a:spAutoFit/>
          </a:bodyPr>
          <a:lstStyle/>
          <a:p>
            <a:pPr>
              <a:spcBef>
                <a:spcPct val="0"/>
              </a:spcBef>
              <a:spcAft>
                <a:spcPct val="0"/>
              </a:spcAft>
            </a:pPr>
            <a:r>
              <a:rPr lang="zh-CN"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双塔式散热 </a:t>
            </a:r>
            <a:r>
              <a:rPr lang="en-US" altLang="zh-TW" sz="900"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zh-CN" altLang="en-US" sz="900" dirty="0" smtClean="0">
                <a:solidFill>
                  <a:schemeClr val="bg1"/>
                </a:solidFill>
                <a:latin typeface="微軟正黑體" panose="020B0604030504040204" pitchFamily="34" charset="-120"/>
                <a:ea typeface="微軟正黑體" panose="020B0604030504040204" pitchFamily="34" charset="-120"/>
                <a:cs typeface="Meiryo" pitchFamily="34" charset="-128"/>
              </a:rPr>
              <a:t>提供</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2</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倍的散热面积</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提升散热效率</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 </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快速带走热量</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endParaRPr lang="en-US" altLang="en-US" sz="900" dirty="0">
              <a:solidFill>
                <a:schemeClr val="bg1"/>
              </a:solidFill>
              <a:latin typeface="微軟正黑體" panose="020B0604030504040204" pitchFamily="34" charset="-120"/>
              <a:ea typeface="微軟正黑體" panose="020B0604030504040204" pitchFamily="34" charset="-120"/>
              <a:cs typeface="Meiryo" pitchFamily="34" charset="-128"/>
            </a:endParaRPr>
          </a:p>
          <a:p>
            <a:pPr>
              <a:spcBef>
                <a:spcPct val="0"/>
              </a:spcBef>
              <a:spcAft>
                <a:spcPct val="0"/>
              </a:spcAft>
            </a:pPr>
            <a:endParaRPr lang="en-US" altLang="zh-TW"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endParaRPr>
          </a:p>
          <a:p>
            <a:pPr>
              <a:spcBef>
                <a:spcPct val="0"/>
              </a:spcBef>
              <a:spcAft>
                <a:spcPct val="0"/>
              </a:spcAft>
            </a:pPr>
            <a:r>
              <a:rPr lang="zh-CN"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六热</a:t>
            </a:r>
            <a:r>
              <a:rPr lang="zh-CN"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管镀镍设计</a:t>
            </a:r>
            <a:r>
              <a:rPr 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en-US" altLang="zh-CN" sz="900" dirty="0" smtClean="0">
                <a:solidFill>
                  <a:schemeClr val="bg1"/>
                </a:solidFill>
                <a:latin typeface="微軟正黑體" panose="020B0604030504040204" pitchFamily="34" charset="-120"/>
                <a:ea typeface="微軟正黑體" panose="020B0604030504040204" pitchFamily="34" charset="-120"/>
                <a:cs typeface="Teko" panose="02000000000000000000" pitchFamily="2" charset="0"/>
              </a:rPr>
              <a:t>6</a:t>
            </a:r>
            <a:r>
              <a:rPr lang="zh-CN" altLang="en-US" sz="900" dirty="0">
                <a:solidFill>
                  <a:schemeClr val="bg1"/>
                </a:solidFill>
                <a:latin typeface="微軟正黑體" panose="020B0604030504040204" pitchFamily="34" charset="-120"/>
                <a:ea typeface="微軟正黑體" panose="020B0604030504040204" pitchFamily="34" charset="-120"/>
                <a:cs typeface="Teko" panose="02000000000000000000" pitchFamily="2" charset="0"/>
              </a:rPr>
              <a:t>根热管和镀镍铜底的结合设计能提供最大化的覆盖面积让热量迅速散</a:t>
            </a:r>
            <a:r>
              <a:rPr lang="zh-CN" altLang="en-US" sz="900" dirty="0" smtClean="0">
                <a:solidFill>
                  <a:schemeClr val="bg1"/>
                </a:solidFill>
                <a:latin typeface="微軟正黑體" panose="020B0604030504040204" pitchFamily="34" charset="-120"/>
                <a:ea typeface="微軟正黑體" panose="020B0604030504040204" pitchFamily="34" charset="-120"/>
                <a:cs typeface="Teko" panose="02000000000000000000" pitchFamily="2" charset="0"/>
              </a:rPr>
              <a:t>发</a:t>
            </a:r>
            <a:r>
              <a:rPr lang="en-US" altLang="zh-CN" sz="900" dirty="0">
                <a:solidFill>
                  <a:schemeClr val="bg1"/>
                </a:solidFill>
                <a:latin typeface="微軟正黑體" panose="020B0604030504040204" pitchFamily="34" charset="-120"/>
                <a:ea typeface="微軟正黑體" panose="020B0604030504040204" pitchFamily="34" charset="-120"/>
                <a:cs typeface="Teko" panose="02000000000000000000" pitchFamily="2" charset="0"/>
              </a:rPr>
              <a:t>.</a:t>
            </a:r>
            <a:endParaRPr lang="en-US" altLang="en-US" sz="900" dirty="0">
              <a:solidFill>
                <a:schemeClr val="bg1"/>
              </a:solidFill>
              <a:latin typeface="Noto Sans" pitchFamily="34" charset="0"/>
              <a:ea typeface="Meiryo" pitchFamily="34" charset="-128"/>
              <a:cs typeface="Meiryo" pitchFamily="34" charset="-128"/>
            </a:endParaRPr>
          </a:p>
          <a:p>
            <a:pPr>
              <a:spcBef>
                <a:spcPct val="0"/>
              </a:spcBef>
              <a:spcAft>
                <a:spcPct val="0"/>
              </a:spcAft>
            </a:pPr>
            <a:endParaRPr lang="en-US"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endParaRPr>
          </a:p>
          <a:p>
            <a:pPr>
              <a:spcBef>
                <a:spcPct val="0"/>
              </a:spcBef>
              <a:spcAft>
                <a:spcPct val="0"/>
              </a:spcAft>
            </a:pPr>
            <a:r>
              <a:rPr lang="zh-CN"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广泛的兼容性</a:t>
            </a:r>
            <a:r>
              <a:rPr lang="en-US"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en-US"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zh-CN" altLang="en-US" sz="900" dirty="0" smtClean="0">
                <a:solidFill>
                  <a:schemeClr val="bg1"/>
                </a:solidFill>
                <a:latin typeface="微軟正黑體" panose="020B0604030504040204" pitchFamily="34" charset="-120"/>
                <a:ea typeface="微軟正黑體" panose="020B0604030504040204" pitchFamily="34" charset="-120"/>
                <a:cs typeface="Meiryo" pitchFamily="34" charset="-128"/>
              </a:rPr>
              <a:t>仅</a:t>
            </a:r>
            <a:r>
              <a:rPr lang="en-US" altLang="en-US" sz="900" dirty="0" smtClean="0">
                <a:solidFill>
                  <a:schemeClr val="bg1"/>
                </a:solidFill>
                <a:latin typeface="微軟正黑體" panose="020B0604030504040204" pitchFamily="34" charset="-120"/>
                <a:ea typeface="微軟正黑體" panose="020B0604030504040204" pitchFamily="34" charset="-120"/>
                <a:cs typeface="Meiryo" pitchFamily="34" charset="-128"/>
              </a:rPr>
              <a:t>154.9mm</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的高度设计可广泛兼容市面上大部分机箱而不影响性能</a:t>
            </a:r>
            <a:r>
              <a:rPr lang="en-US" altLang="en-US" sz="900"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a:t>
            </a:r>
          </a:p>
          <a:p>
            <a:pPr>
              <a:spcBef>
                <a:spcPct val="0"/>
              </a:spcBef>
              <a:spcAft>
                <a:spcPct val="0"/>
              </a:spcAft>
            </a:pPr>
            <a:endParaRPr lang="en-US"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endParaRPr>
          </a:p>
          <a:p>
            <a:pPr>
              <a:spcBef>
                <a:spcPct val="0"/>
              </a:spcBef>
              <a:spcAft>
                <a:spcPct val="0"/>
              </a:spcAft>
            </a:pPr>
            <a:r>
              <a:rPr lang="zh-CN"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全新</a:t>
            </a:r>
            <a:r>
              <a:rPr lang="en-US" altLang="zh-CN"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120 ARGB</a:t>
            </a:r>
            <a:r>
              <a:rPr lang="zh-CN"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风扇 </a:t>
            </a:r>
            <a:r>
              <a:rPr lang="en-US"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zh-CN" altLang="en-US" sz="900" dirty="0" smtClean="0">
                <a:solidFill>
                  <a:schemeClr val="bg1"/>
                </a:solidFill>
                <a:latin typeface="微軟正黑體" panose="020B0604030504040204" pitchFamily="34" charset="-120"/>
                <a:ea typeface="微軟正黑體" panose="020B0604030504040204" pitchFamily="34" charset="-120"/>
                <a:cs typeface="Meiryo" pitchFamily="34" charset="-128"/>
              </a:rPr>
              <a:t>炫</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酷的</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120 ARGB</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风扇</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同时兼容华硕、华擎、技嘉和</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MSI </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主板</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不带控制器</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endParaRPr lang="en-US" altLang="en-US" sz="900" dirty="0">
              <a:solidFill>
                <a:schemeClr val="bg1"/>
              </a:solidFill>
              <a:latin typeface="微軟正黑體" panose="020B0604030504040204" pitchFamily="34" charset="-120"/>
              <a:ea typeface="微軟正黑體" panose="020B0604030504040204" pitchFamily="34" charset="-120"/>
              <a:cs typeface="Meiryo" pitchFamily="34" charset="-128"/>
            </a:endParaRPr>
          </a:p>
          <a:p>
            <a:pPr>
              <a:spcBef>
                <a:spcPct val="0"/>
              </a:spcBef>
              <a:spcAft>
                <a:spcPct val="0"/>
              </a:spcAft>
            </a:pPr>
            <a:endParaRPr lang="en-US"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endParaRPr>
          </a:p>
          <a:p>
            <a:pPr>
              <a:spcBef>
                <a:spcPct val="0"/>
              </a:spcBef>
              <a:spcAft>
                <a:spcPct val="0"/>
              </a:spcAft>
            </a:pPr>
            <a:r>
              <a:rPr lang="zh-CN" altLang="en-US" sz="900" b="1" dirty="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内外</a:t>
            </a:r>
            <a:r>
              <a:rPr lang="zh-CN"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控灯效 </a:t>
            </a:r>
            <a:r>
              <a:rPr lang="en-US" altLang="en-US" sz="900" b="1" dirty="0" smtClean="0">
                <a:solidFill>
                  <a:schemeClr val="bg1"/>
                </a:solidFill>
                <a:latin typeface="微軟正黑體" panose="020B0604030504040204" pitchFamily="34" charset="-120"/>
                <a:ea typeface="微軟正黑體" panose="020B0604030504040204" pitchFamily="34" charset="-120"/>
                <a:cs typeface="Teko SemiBold" panose="02000000000000000000" pitchFamily="2" charset="0"/>
              </a:rPr>
              <a:t>- </a:t>
            </a:r>
            <a:r>
              <a:rPr lang="zh-CN" altLang="en-US" sz="900" dirty="0" smtClean="0">
                <a:solidFill>
                  <a:schemeClr val="bg1"/>
                </a:solidFill>
                <a:latin typeface="微軟正黑體" panose="020B0604030504040204" pitchFamily="34" charset="-120"/>
                <a:ea typeface="微軟正黑體" panose="020B0604030504040204" pitchFamily="34" charset="-120"/>
                <a:cs typeface="Meiryo" pitchFamily="34" charset="-128"/>
              </a:rPr>
              <a:t>内</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外控</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ARGB LED,</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自带炫彩灯效并且通过 </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3 pin 5V</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接针可以自由转换以及同步</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ARGB</a:t>
            </a:r>
            <a:r>
              <a:rPr lang="zh-CN" altLang="en-US" sz="900" dirty="0">
                <a:solidFill>
                  <a:schemeClr val="bg1"/>
                </a:solidFill>
                <a:latin typeface="微軟正黑體" panose="020B0604030504040204" pitchFamily="34" charset="-120"/>
                <a:ea typeface="微軟正黑體" panose="020B0604030504040204" pitchFamily="34" charset="-120"/>
                <a:cs typeface="Meiryo" pitchFamily="34" charset="-128"/>
              </a:rPr>
              <a:t>灯效</a:t>
            </a:r>
            <a:r>
              <a:rPr lang="en-US" altLang="zh-CN" sz="900" dirty="0">
                <a:solidFill>
                  <a:schemeClr val="bg1"/>
                </a:solidFill>
                <a:latin typeface="微軟正黑體" panose="020B0604030504040204" pitchFamily="34" charset="-120"/>
                <a:ea typeface="微軟正黑體" panose="020B0604030504040204" pitchFamily="34" charset="-120"/>
                <a:cs typeface="Meiryo" pitchFamily="34" charset="-128"/>
              </a:rPr>
              <a:t>.</a:t>
            </a:r>
          </a:p>
        </p:txBody>
      </p:sp>
      <p:graphicFrame>
        <p:nvGraphicFramePr>
          <p:cNvPr id="12" name="Table 9"/>
          <p:cNvGraphicFramePr>
            <a:graphicFrameLocks noGrp="1"/>
          </p:cNvGraphicFramePr>
          <p:nvPr>
            <p:extLst>
              <p:ext uri="{D42A27DB-BD31-4B8C-83A1-F6EECF244321}">
                <p14:modId xmlns:p14="http://schemas.microsoft.com/office/powerpoint/2010/main" val="1662227855"/>
              </p:ext>
            </p:extLst>
          </p:nvPr>
        </p:nvGraphicFramePr>
        <p:xfrm>
          <a:off x="458223" y="8429051"/>
          <a:ext cx="3061923" cy="1512000"/>
        </p:xfrm>
        <a:graphic>
          <a:graphicData uri="http://schemas.openxmlformats.org/drawingml/2006/table">
            <a:tbl>
              <a:tblPr/>
              <a:tblGrid>
                <a:gridCol w="1529426">
                  <a:extLst>
                    <a:ext uri="{9D8B030D-6E8A-4147-A177-3AD203B41FA5}">
                      <a16:colId xmlns:a16="http://schemas.microsoft.com/office/drawing/2014/main" val="20000"/>
                    </a:ext>
                  </a:extLst>
                </a:gridCol>
                <a:gridCol w="1532497">
                  <a:extLst>
                    <a:ext uri="{9D8B030D-6E8A-4147-A177-3AD203B41FA5}">
                      <a16:colId xmlns:a16="http://schemas.microsoft.com/office/drawing/2014/main" val="20001"/>
                    </a:ext>
                  </a:extLst>
                </a:gridCol>
              </a:tblGrid>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EAN</a:t>
                      </a: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码</a:t>
                      </a: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净重</a:t>
                      </a: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9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eiryo" panose="020B0604030504040204" pitchFamily="34" charset="-128"/>
                        </a:rPr>
                        <a:t>0.69 kg</a:t>
                      </a: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毛重</a:t>
                      </a: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nl-NL" altLang="en-US" sz="9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eiryo" panose="020B0604030504040204" pitchFamily="34" charset="-128"/>
                        </a:rPr>
                        <a:t>0.84 kg</a:t>
                      </a: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3"/>
                  </a:ext>
                </a:extLst>
              </a:tr>
              <a:tr h="324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包装尺寸</a:t>
                      </a:r>
                      <a:r>
                        <a:rPr kumimoji="0" lang="en-US" altLang="zh-CN"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(L x W X H)</a:t>
                      </a: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9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eiryo" panose="020B0604030504040204" pitchFamily="34" charset="-128"/>
                        </a:rPr>
                        <a:t>13.8 x 11x 18.8 cm</a:t>
                      </a: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24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外箱尺寸</a:t>
                      </a:r>
                      <a:r>
                        <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(L x W x H)</a:t>
                      </a: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DEEEE"/>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9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eiryo" panose="020B0604030504040204" pitchFamily="34" charset="-128"/>
                        </a:rPr>
                        <a:t>57.5 x 29 x 21.5 cm</a:t>
                      </a: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DEEEE"/>
                    </a:solidFill>
                  </a:tcPr>
                </a:tc>
                <a:extLst>
                  <a:ext uri="{0D108BD9-81ED-4DB2-BD59-A6C34878D82A}">
                    <a16:rowId xmlns:a16="http://schemas.microsoft.com/office/drawing/2014/main" val="10005"/>
                  </a:ext>
                </a:extLst>
              </a:tr>
              <a:tr h="216000">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个</a:t>
                      </a:r>
                      <a:r>
                        <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a:t>
                      </a:r>
                      <a:r>
                        <a:rPr kumimoji="0" lang="zh-CN"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rPr>
                        <a:t>箱</a:t>
                      </a:r>
                      <a:endParaRPr kumimoji="0" lang="nl-NL" altLang="en-US" sz="9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0" marR="0" lvl="0" indent="0" algn="l" defTabSz="417513" rtl="0" eaLnBrk="1" fontAlgn="base" latinLnBrk="0" hangingPunct="1">
                        <a:lnSpc>
                          <a:spcPct val="100000"/>
                        </a:lnSpc>
                        <a:spcBef>
                          <a:spcPct val="0"/>
                        </a:spcBef>
                        <a:spcAft>
                          <a:spcPct val="0"/>
                        </a:spcAft>
                        <a:buClrTx/>
                        <a:buSzTx/>
                        <a:buFontTx/>
                        <a:buNone/>
                        <a:tabLst/>
                      </a:pPr>
                      <a:r>
                        <a:rPr kumimoji="0" lang="en-US" altLang="en-US" sz="900" b="0" i="0" u="none" strike="noStrike" kern="1200"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Meiryo" panose="020B0604030504040204" pitchFamily="34" charset="-128"/>
                        </a:rPr>
                        <a:t>10</a:t>
                      </a: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10" name="Table 13"/>
          <p:cNvGraphicFramePr>
            <a:graphicFrameLocks noGrp="1"/>
          </p:cNvGraphicFramePr>
          <p:nvPr>
            <p:extLst>
              <p:ext uri="{D42A27DB-BD31-4B8C-83A1-F6EECF244321}">
                <p14:modId xmlns:p14="http://schemas.microsoft.com/office/powerpoint/2010/main" val="784909443"/>
              </p:ext>
            </p:extLst>
          </p:nvPr>
        </p:nvGraphicFramePr>
        <p:xfrm>
          <a:off x="487525" y="2864765"/>
          <a:ext cx="6714085" cy="4447505"/>
        </p:xfrm>
        <a:graphic>
          <a:graphicData uri="http://schemas.openxmlformats.org/drawingml/2006/table">
            <a:tbl>
              <a:tblPr/>
              <a:tblGrid>
                <a:gridCol w="1988044">
                  <a:extLst>
                    <a:ext uri="{9D8B030D-6E8A-4147-A177-3AD203B41FA5}">
                      <a16:colId xmlns:a16="http://schemas.microsoft.com/office/drawing/2014/main" val="20000"/>
                    </a:ext>
                  </a:extLst>
                </a:gridCol>
                <a:gridCol w="1845722">
                  <a:extLst>
                    <a:ext uri="{9D8B030D-6E8A-4147-A177-3AD203B41FA5}">
                      <a16:colId xmlns:a16="http://schemas.microsoft.com/office/drawing/2014/main" val="20001"/>
                    </a:ext>
                  </a:extLst>
                </a:gridCol>
                <a:gridCol w="2880319">
                  <a:extLst>
                    <a:ext uri="{9D8B030D-6E8A-4147-A177-3AD203B41FA5}">
                      <a16:colId xmlns:a16="http://schemas.microsoft.com/office/drawing/2014/main" val="1247553617"/>
                    </a:ext>
                  </a:extLst>
                </a:gridCol>
              </a:tblGrid>
              <a:tr h="116601">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产品名称</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暴雪</a:t>
                      </a:r>
                      <a:r>
                        <a:rPr kumimoji="0" lang="en-US" altLang="zh-CN"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T620S</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0"/>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产品料号</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kern="1200"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RR- D6NA -17PA-C1 </a:t>
                      </a:r>
                      <a:endParaRPr kumimoji="0" lang="en-US"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1"/>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外观颜色</a:t>
                      </a:r>
                      <a:endParaRPr kumimoji="0" lang="en-US"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gridSpan="2">
                  <a:txBody>
                    <a:body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kern="1200"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黑色</a:t>
                      </a:r>
                      <a:r>
                        <a:rPr kumimoji="0" lang="en-US" altLang="zh-CN" sz="1000" b="0" i="0" u="none" strike="noStrike" kern="1200"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a:t>
                      </a:r>
                      <a:r>
                        <a:rPr kumimoji="0" lang="zh-CN" altLang="en-US" sz="1000" b="0" i="0" u="none" strike="noStrike" kern="1200"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铝</a:t>
                      </a:r>
                      <a:endParaRPr kumimoji="0" lang="en-US"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2"/>
                  </a:ext>
                </a:extLst>
              </a:tr>
              <a:tr h="149995">
                <a:tc row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CPU</a:t>
                      </a: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接口</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defRPr/>
                      </a:pPr>
                      <a:r>
                        <a:rPr kumimoji="0" lang="sv-SE" altLang="en-US"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Intel® LGA 1700 / 1200 / 1151 / 1150 / 1155 / 1156   socket</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3"/>
                  </a:ext>
                </a:extLst>
              </a:tr>
              <a:tr h="149995">
                <a:tc vMerge="1">
                  <a:txBody>
                    <a:bodyPr/>
                    <a:lstStyle/>
                    <a:p>
                      <a:endParaRPr lang="en-US"/>
                    </a:p>
                  </a:txBody>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AMD® AM5 / AM4 socket</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4"/>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尺寸</a:t>
                      </a:r>
                      <a:r>
                        <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 (Lx W x H)</a:t>
                      </a: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125 X 137X 154.9 mm</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10005"/>
                  </a:ext>
                </a:extLst>
              </a:tr>
              <a:tr h="149995">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热管材质</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gridSpan="2">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6</a:t>
                      </a:r>
                      <a:r>
                        <a:rPr kumimoji="0" lang="zh-CN" altLang="en-US" sz="1000" b="0" i="0" u="none" strike="noStrike" cap="none" normalizeH="0" baseline="0" dirty="0" smtClean="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热</a:t>
                      </a: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管</a:t>
                      </a:r>
                      <a:r>
                        <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 </a:t>
                      </a: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铝质鳍片</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lumMod val="95000"/>
                      </a:schemeClr>
                    </a:solidFill>
                  </a:tcPr>
                </a:tc>
                <a:tc hMerge="1">
                  <a:txBody>
                    <a:bodyPr/>
                    <a:lstStyle/>
                    <a:p>
                      <a:endParaRPr lang="en-US"/>
                    </a:p>
                  </a:txBody>
                  <a:tcPr/>
                </a:tc>
                <a:extLst>
                  <a:ext uri="{0D108BD9-81ED-4DB2-BD59-A6C34878D82A}">
                    <a16:rowId xmlns:a16="http://schemas.microsoft.com/office/drawing/2014/main" val="10006"/>
                  </a:ext>
                </a:extLst>
              </a:tr>
              <a:tr h="323123">
                <a:tc rowSpan="14">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ct val="100000"/>
                        </a:lnSpc>
                        <a:spcBef>
                          <a:spcPct val="0"/>
                        </a:spcBef>
                        <a:spcAft>
                          <a:spcPct val="0"/>
                        </a:spcAft>
                        <a:buClrTx/>
                        <a:buSzTx/>
                        <a:buFontTx/>
                        <a:buNone/>
                        <a:tabLst/>
                      </a:pPr>
                      <a:r>
                        <a:rPr kumimoji="0" lang="zh-CN"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风扇</a:t>
                      </a:r>
                      <a:endParaRPr kumimoji="0" lang="en-US" altLang="en-US" sz="1000" b="0" i="0" u="none" strike="noStrike" kern="1200"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chemeClr val="bg1"/>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尺寸</a:t>
                      </a:r>
                      <a:r>
                        <a:rPr kumimoji="0" lang="pt-BR"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 (L x W x H)</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120 x 120 x 25mm </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9337914"/>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灯效类型</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ARGB</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8"/>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数量</a:t>
                      </a:r>
                      <a:r>
                        <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 (pcs)</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ctr" defTabSz="417513" rtl="0" eaLnBrk="1" fontAlgn="base" latinLnBrk="0" hangingPunct="1">
                        <a:lnSpc>
                          <a:spcPts val="1200"/>
                        </a:lnSpc>
                        <a:spcBef>
                          <a:spcPct val="0"/>
                        </a:spcBef>
                        <a:spcAft>
                          <a:spcPct val="0"/>
                        </a:spcAft>
                        <a:buClrTx/>
                        <a:buSzTx/>
                        <a:buFontTx/>
                        <a:buNone/>
                        <a:tabLst/>
                        <a:defRPr/>
                      </a:pPr>
                      <a:r>
                        <a:rPr kumimoji="0" lang="en-US" altLang="en-US" sz="1000" b="0" i="0" u="none" strike="noStrike"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2PCS</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转速</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650~1750 RPM ± 10%</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4268585031"/>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风量</a:t>
                      </a:r>
                      <a:r>
                        <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(Max)</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71.93 CFM</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风压</a:t>
                      </a:r>
                      <a:r>
                        <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 (Max)</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1.86 mmH2O</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1"/>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MTTF</a:t>
                      </a: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&gt;160,000 </a:t>
                      </a:r>
                      <a:r>
                        <a:rPr kumimoji="0" lang="zh-CN" alt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小时</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7614">
                <a:tc vMerge="1">
                  <a:txBody>
                    <a:bodyPr/>
                    <a:lstStyle/>
                    <a:p>
                      <a:endParaRPr lang="en-US"/>
                    </a:p>
                  </a:txBody>
                  <a:tcPr/>
                </a:tc>
                <a:tc>
                  <a:txBody>
                    <a:bodyPr/>
                    <a:lstStyle/>
                    <a:p>
                      <a:pPr algn="l" rtl="0" fontAlgn="ctr"/>
                      <a:r>
                        <a:rPr lang="en-US" sz="1000" b="0" i="0" u="none" strike="noStrike" dirty="0">
                          <a:solidFill>
                            <a:srgbClr val="595959"/>
                          </a:solidFill>
                          <a:effectLst/>
                          <a:latin typeface="微軟正黑體" panose="020B0604030504040204" pitchFamily="34" charset="-120"/>
                          <a:ea typeface="微軟正黑體" panose="020B0604030504040204" pitchFamily="34" charset="-120"/>
                        </a:rPr>
                        <a:t>  </a:t>
                      </a:r>
                      <a:r>
                        <a:rPr lang="zh-CN" altLang="en-US" sz="1000" b="0" i="0" u="none" strike="noStrike" dirty="0">
                          <a:solidFill>
                            <a:srgbClr val="595959"/>
                          </a:solidFill>
                          <a:effectLst/>
                          <a:latin typeface="微軟正黑體" panose="020B0604030504040204" pitchFamily="34" charset="-120"/>
                          <a:ea typeface="微軟正黑體" panose="020B0604030504040204" pitchFamily="34" charset="-120"/>
                        </a:rPr>
                        <a:t>噪音值</a:t>
                      </a:r>
                      <a:r>
                        <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(Max)</a:t>
                      </a:r>
                      <a:endParaRPr lang="en-US" sz="1000" b="0" i="0" u="none" strike="noStrike" dirty="0">
                        <a:solidFill>
                          <a:srgbClr val="595959"/>
                        </a:solidFill>
                        <a:effectLst/>
                        <a:latin typeface="微軟正黑體" panose="020B0604030504040204" pitchFamily="34" charset="-120"/>
                        <a:ea typeface="微軟正黑體" panose="020B0604030504040204" pitchFamily="34" charset="-120"/>
                      </a:endParaRPr>
                    </a:p>
                  </a:txBody>
                  <a:tcPr marL="114300"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27.2 </a:t>
                      </a: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dB(A)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3"/>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轴承</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Rifle</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电源接口</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4-Pin PWM</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5"/>
                  </a:ext>
                </a:extLst>
              </a:tr>
              <a:tr h="217614">
                <a:tc vMerge="1">
                  <a:txBody>
                    <a:bodyPr/>
                    <a:lstStyle/>
                    <a:p>
                      <a:endParaRPr lang="en-US"/>
                    </a:p>
                  </a:txBody>
                  <a:tcPr/>
                </a:tc>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额定电压</a:t>
                      </a:r>
                      <a:endParaRPr kumimoji="0" lang="en-US" altLang="en-US" sz="1000" b="0" i="0" u="none" strike="noStrike"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12 VDC</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17614">
                <a:tc vMerge="1">
                  <a:txBody>
                    <a:bodyPr/>
                    <a:lstStyle/>
                    <a:p>
                      <a:endParaRPr lang="en-US"/>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rPr>
                        <a:t>额定电流</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0.26 </a:t>
                      </a: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17"/>
                  </a:ext>
                </a:extLst>
              </a:tr>
              <a:tr h="217614">
                <a:tc vMerge="1">
                  <a:txBody>
                    <a:bodyPr/>
                    <a:lstStyle/>
                    <a:p>
                      <a:endParaRPr lang="en-US"/>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rPr>
                        <a:t>安规电流</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0.37 </a:t>
                      </a: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A</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17614">
                <a:tc vMerge="1">
                  <a:txBody>
                    <a:bodyPr/>
                    <a:lstStyle/>
                    <a:p>
                      <a:endParaRPr lang="en-US"/>
                    </a:p>
                  </a:txBody>
                  <a:tcPr/>
                </a:tc>
                <a:tc>
                  <a:txBody>
                    <a:bodyPr/>
                    <a:lstStyle/>
                    <a:p>
                      <a:pPr marL="180000" marR="0" lvl="0" indent="0" algn="l" defTabSz="417513" rtl="0" eaLnBrk="1" fontAlgn="base" latinLnBrk="0" hangingPunct="1">
                        <a:lnSpc>
                          <a:spcPts val="1200"/>
                        </a:lnSpc>
                        <a:spcBef>
                          <a:spcPct val="0"/>
                        </a:spcBef>
                        <a:spcAft>
                          <a:spcPct val="0"/>
                        </a:spcAft>
                        <a:buClrTx/>
                        <a:buSzTx/>
                        <a:buFontTx/>
                        <a:buNone/>
                        <a:tabLst/>
                      </a:pPr>
                      <a:r>
                        <a:rPr kumimoji="0" lang="zh-CN" alt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rPr>
                        <a:t>功率</a:t>
                      </a:r>
                      <a:endPar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tc>
                  <a:txBody>
                    <a:bodyPr/>
                    <a:lstStyle/>
                    <a:p>
                      <a:pPr marL="180000" marR="0" lvl="0" indent="0" algn="ctr" defTabSz="417513" rtl="0" eaLnBrk="1" fontAlgn="base" latinLnBrk="0" hangingPunct="1">
                        <a:lnSpc>
                          <a:spcPts val="1200"/>
                        </a:lnSpc>
                        <a:spcBef>
                          <a:spcPct val="0"/>
                        </a:spcBef>
                        <a:spcAft>
                          <a:spcPct val="0"/>
                        </a:spcAft>
                        <a:buClrTx/>
                        <a:buSzTx/>
                        <a:buFontTx/>
                        <a:buNone/>
                        <a:tabLst/>
                      </a:pP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 </a:t>
                      </a:r>
                      <a:r>
                        <a:rPr kumimoji="0" 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3.12 </a:t>
                      </a:r>
                      <a:r>
                        <a:rPr kumimoji="0" 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W</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71742089"/>
                  </a:ext>
                </a:extLst>
              </a:tr>
              <a:tr h="147464">
                <a:tc>
                  <a:txBody>
                    <a:bodyPr/>
                    <a:lstStyle>
                      <a:lvl1pPr defTabSz="417513">
                        <a:lnSpc>
                          <a:spcPct val="90000"/>
                        </a:lnSpc>
                        <a:spcBef>
                          <a:spcPts val="463"/>
                        </a:spcBef>
                        <a:buFont typeface="Arial" panose="020B0604020202020204" pitchFamily="34" charset="0"/>
                        <a:defRPr sz="1000">
                          <a:solidFill>
                            <a:schemeClr val="tx1"/>
                          </a:solidFill>
                          <a:latin typeface="Noto Sans" panose="020B0502040504020204" pitchFamily="34" charset="0"/>
                          <a:ea typeface="Noto Sans" panose="020B0502040504020204" pitchFamily="34" charset="0"/>
                          <a:cs typeface="Meiryo" panose="020B0604030504040204" pitchFamily="34" charset="-128"/>
                        </a:defRPr>
                      </a:lvl1pPr>
                      <a:lvl2pPr marL="742950" indent="-285750" defTabSz="417513">
                        <a:lnSpc>
                          <a:spcPct val="90000"/>
                        </a:lnSpc>
                        <a:spcBef>
                          <a:spcPts val="225"/>
                        </a:spcBef>
                        <a:buFont typeface="Arial" panose="020B0604020202020204" pitchFamily="34" charset="0"/>
                        <a:defRPr sz="900">
                          <a:solidFill>
                            <a:schemeClr val="tx1"/>
                          </a:solidFill>
                          <a:latin typeface="Noto Sans" panose="020B0502040504020204" pitchFamily="34" charset="0"/>
                          <a:cs typeface="Noto Sans" panose="020B0502040504020204" pitchFamily="34" charset="0"/>
                        </a:defRPr>
                      </a:lvl2pPr>
                      <a:lvl3pPr marL="1143000" indent="-228600" defTabSz="417513">
                        <a:lnSpc>
                          <a:spcPct val="90000"/>
                        </a:lnSpc>
                        <a:spcBef>
                          <a:spcPts val="225"/>
                        </a:spcBef>
                        <a:buFont typeface="Arial" panose="020B0604020202020204" pitchFamily="34" charset="0"/>
                        <a:defRPr sz="800">
                          <a:solidFill>
                            <a:schemeClr val="tx1"/>
                          </a:solidFill>
                          <a:latin typeface="Noto Sans" panose="020B0502040504020204" pitchFamily="34" charset="0"/>
                          <a:cs typeface="Noto Sans" panose="020B0502040504020204" pitchFamily="34" charset="0"/>
                        </a:defRPr>
                      </a:lvl3pPr>
                      <a:lvl4pPr marL="16002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4pPr>
                      <a:lvl5pPr marL="2057400" indent="-228600" defTabSz="417513">
                        <a:lnSpc>
                          <a:spcPct val="90000"/>
                        </a:lnSpc>
                        <a:spcBef>
                          <a:spcPts val="225"/>
                        </a:spcBef>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5pPr>
                      <a:lvl6pPr marL="25146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6pPr>
                      <a:lvl7pPr marL="29718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7pPr>
                      <a:lvl8pPr marL="34290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8pPr>
                      <a:lvl9pPr marL="3886200" indent="-228600" defTabSz="417513" eaLnBrk="0" fontAlgn="base" hangingPunct="0">
                        <a:lnSpc>
                          <a:spcPct val="90000"/>
                        </a:lnSpc>
                        <a:spcBef>
                          <a:spcPts val="225"/>
                        </a:spcBef>
                        <a:spcAft>
                          <a:spcPct val="0"/>
                        </a:spcAft>
                        <a:buFont typeface="Arial" panose="020B0604020202020204" pitchFamily="34" charset="0"/>
                        <a:defRPr sz="700">
                          <a:solidFill>
                            <a:schemeClr val="tx1"/>
                          </a:solidFill>
                          <a:latin typeface="Noto Sans" panose="020B0502040504020204" pitchFamily="34" charset="0"/>
                          <a:cs typeface="Noto Sans" panose="020B0502040504020204" pitchFamily="34" charset="0"/>
                        </a:defRPr>
                      </a:lvl9pPr>
                    </a:lstStyle>
                    <a:p>
                      <a:pPr marL="180000" marR="0" lvl="0" indent="0" algn="l" defTabSz="417513"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rPr>
                        <a:t>质保</a:t>
                      </a:r>
                      <a:endParaRPr kumimoji="0" lang="en-US" altLang="en-US" sz="1000" b="0" i="0" u="none" strike="noStrike" cap="none" normalizeH="0" baseline="0" dirty="0">
                        <a:ln>
                          <a:noFill/>
                        </a:ln>
                        <a:solidFill>
                          <a:srgbClr val="55565A"/>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gridSpan="2">
                  <a:txBody>
                    <a:bodyPr/>
                    <a:lstStyle/>
                    <a:p>
                      <a:pPr marL="180000" marR="0" lvl="0" indent="0" algn="ctr" defTabSz="417513" rtl="0" eaLnBrk="1" fontAlgn="ctr"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3</a:t>
                      </a:r>
                      <a:r>
                        <a:rPr kumimoji="0" lang="zh-CN" altLang="en-US" sz="1000" b="0" i="0" u="none" strike="noStrike" kern="1200" cap="none" normalizeH="0" baseline="0" dirty="0" smtClean="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rPr>
                        <a:t>年</a:t>
                      </a:r>
                      <a:endParaRPr kumimoji="0" lang="en-US" altLang="en-US" sz="1000" b="0" i="0" u="none" strike="noStrike" kern="1200" cap="none" normalizeH="0" baseline="0" dirty="0">
                        <a:ln>
                          <a:noFill/>
                        </a:ln>
                        <a:solidFill>
                          <a:schemeClr val="tx1">
                            <a:lumMod val="65000"/>
                            <a:lumOff val="35000"/>
                          </a:schemeClr>
                        </a:solidFill>
                        <a:effectLst/>
                        <a:latin typeface="微軟正黑體" panose="020B0604030504040204" pitchFamily="34" charset="-120"/>
                        <a:ea typeface="微軟正黑體" panose="020B0604030504040204" pitchFamily="34" charset="-120"/>
                        <a:cs typeface="Meiryo" panose="020B0604030504040204" pitchFamily="34" charset="-128"/>
                      </a:endParaRPr>
                    </a:p>
                  </a:txBody>
                  <a:tcPr marL="9525" marR="9525" marT="9525" marB="0" anchor="ctr" horzOverflow="overflow">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372840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档" ma:contentTypeID="0x0101003DB5CF2AACA10141B29ADE24377327A9" ma:contentTypeVersion="15" ma:contentTypeDescription="新建文档。" ma:contentTypeScope="" ma:versionID="19289554a71d8338d99c57149db45c20">
  <xsd:schema xmlns:xsd="http://www.w3.org/2001/XMLSchema" xmlns:xs="http://www.w3.org/2001/XMLSchema" xmlns:p="http://schemas.microsoft.com/office/2006/metadata/properties" xmlns:ns2="bf888188-74cf-4ae4-83af-bd878b8bb81f" xmlns:ns3="206c20dd-25b1-4e64-a0a4-ce59e143c13b" targetNamespace="http://schemas.microsoft.com/office/2006/metadata/properties" ma:root="true" ma:fieldsID="d99f34ea54814a03dcb1a21b91547398" ns2:_="" ns3:_="">
    <xsd:import namespace="bf888188-74cf-4ae4-83af-bd878b8bb81f"/>
    <xsd:import namespace="206c20dd-25b1-4e64-a0a4-ce59e143c13b"/>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888188-74cf-4ae4-83af-bd878b8bb8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图像标记" ma:readOnly="false" ma:fieldId="{5cf76f15-5ced-4ddc-b409-7134ff3c332f}" ma:taxonomyMulti="true" ma:sspId="8100efa1-68e3-48a8-b305-d43d0f9db10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06c20dd-25b1-4e64-a0a4-ce59e143c13b"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9c77a28-4962-41f6-90fd-a18815b1eaf7}" ma:internalName="TaxCatchAll" ma:showField="CatchAllData" ma:web="206c20dd-25b1-4e64-a0a4-ce59e143c13b">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享对象:"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享对象详细信息"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06c20dd-25b1-4e64-a0a4-ce59e143c13b" xsi:nil="true"/>
    <lcf76f155ced4ddcb4097134ff3c332f xmlns="bf888188-74cf-4ae4-83af-bd878b8bb81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CE89796-FACE-4D5F-BEEF-1A8B5B6AA8C0}"/>
</file>

<file path=customXml/itemProps2.xml><?xml version="1.0" encoding="utf-8"?>
<ds:datastoreItem xmlns:ds="http://schemas.openxmlformats.org/officeDocument/2006/customXml" ds:itemID="{229F3145-247C-452E-8C60-5C19D342B5D9}"/>
</file>

<file path=customXml/itemProps3.xml><?xml version="1.0" encoding="utf-8"?>
<ds:datastoreItem xmlns:ds="http://schemas.openxmlformats.org/officeDocument/2006/customXml" ds:itemID="{9CC03F4D-C2C9-4738-83D5-D170E1554634}"/>
</file>

<file path=docProps/app.xml><?xml version="1.0" encoding="utf-8"?>
<Properties xmlns="http://schemas.openxmlformats.org/officeDocument/2006/extended-properties" xmlns:vt="http://schemas.openxmlformats.org/officeDocument/2006/docPropsVTypes">
  <TotalTime>83558</TotalTime>
  <Words>719</Words>
  <Application>Microsoft Office PowerPoint</Application>
  <PresentationFormat>自訂</PresentationFormat>
  <Paragraphs>78</Paragraphs>
  <Slides>2</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vt:i4>
      </vt:variant>
    </vt:vector>
  </HeadingPairs>
  <TitlesOfParts>
    <vt:vector size="11" baseType="lpstr">
      <vt:lpstr>Meiryo</vt:lpstr>
      <vt:lpstr>Teko</vt:lpstr>
      <vt:lpstr>Teko SemiBold</vt:lpstr>
      <vt:lpstr>微軟正黑體</vt:lpstr>
      <vt:lpstr>新細明體</vt:lpstr>
      <vt:lpstr>Arial</vt:lpstr>
      <vt:lpstr>Calibri</vt:lpstr>
      <vt:lpstr>Noto Sans</vt:lpstr>
      <vt:lpstr>Office 佈景主題</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Shao_Lee 李宜珈</dc:creator>
  <cp:lastModifiedBy>Irena_Liu劉青</cp:lastModifiedBy>
  <cp:revision>205</cp:revision>
  <dcterms:created xsi:type="dcterms:W3CDTF">2021-08-05T04:16:37Z</dcterms:created>
  <dcterms:modified xsi:type="dcterms:W3CDTF">2022-11-28T06:52:40Z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0x0101003DB5CF2AACA10141B29ADE24377327A9</vt:lpwstr>
  </property>
</Properties>
</file>